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35"/>
  </p:notesMasterIdLst>
  <p:handoutMasterIdLst>
    <p:handoutMasterId r:id="rId36"/>
  </p:handoutMasterIdLst>
  <p:sldIdLst>
    <p:sldId id="256" r:id="rId5"/>
    <p:sldId id="260" r:id="rId6"/>
    <p:sldId id="288" r:id="rId7"/>
    <p:sldId id="289" r:id="rId8"/>
    <p:sldId id="290" r:id="rId9"/>
    <p:sldId id="291" r:id="rId10"/>
    <p:sldId id="292" r:id="rId11"/>
    <p:sldId id="293" r:id="rId12"/>
    <p:sldId id="313" r:id="rId13"/>
    <p:sldId id="294" r:id="rId14"/>
    <p:sldId id="296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15" r:id="rId23"/>
    <p:sldId id="316" r:id="rId24"/>
    <p:sldId id="317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8" r:id="rId33"/>
    <p:sldId id="312" r:id="rId34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5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EE3"/>
    <a:srgbClr val="7A9A5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/>
    <p:restoredTop sz="94723"/>
  </p:normalViewPr>
  <p:slideViewPr>
    <p:cSldViewPr>
      <p:cViewPr>
        <p:scale>
          <a:sx n="140" d="100"/>
          <a:sy n="140" d="100"/>
        </p:scale>
        <p:origin x="102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13B68-E115-E044-82EB-4AA91FDE5677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89745D-282B-8845-A7A5-28E86EE74BD3}">
      <dgm:prSet/>
      <dgm:spPr>
        <a:solidFill>
          <a:srgbClr val="EFC19F"/>
        </a:solidFill>
      </dgm:spPr>
      <dgm:t>
        <a:bodyPr/>
        <a:lstStyle/>
        <a:p>
          <a:pPr rtl="0"/>
          <a:r>
            <a:rPr lang="fr-CA" b="1" dirty="0"/>
            <a:t>Communication formelle</a:t>
          </a:r>
        </a:p>
      </dgm:t>
    </dgm:pt>
    <dgm:pt modelId="{1463BF56-85D0-E645-9E81-7BFE5A5D9BB0}" type="parTrans" cxnId="{735B76FD-9FDB-9D4C-9190-9AE1401646D5}">
      <dgm:prSet/>
      <dgm:spPr/>
      <dgm:t>
        <a:bodyPr/>
        <a:lstStyle/>
        <a:p>
          <a:endParaRPr lang="fr-FR"/>
        </a:p>
      </dgm:t>
    </dgm:pt>
    <dgm:pt modelId="{9E791030-EED9-284C-A098-25F4EA22EAD0}" type="sibTrans" cxnId="{735B76FD-9FDB-9D4C-9190-9AE1401646D5}">
      <dgm:prSet/>
      <dgm:spPr/>
      <dgm:t>
        <a:bodyPr/>
        <a:lstStyle/>
        <a:p>
          <a:endParaRPr lang="fr-FR"/>
        </a:p>
      </dgm:t>
    </dgm:pt>
    <dgm:pt modelId="{3C826AD4-33F8-5C4D-ABBB-17C2F02BF87C}">
      <dgm:prSet custT="1"/>
      <dgm:spPr/>
      <dgm:t>
        <a:bodyPr/>
        <a:lstStyle/>
        <a:p>
          <a:pPr rtl="0"/>
          <a:r>
            <a:rPr lang="fr-CA" sz="2000" dirty="0"/>
            <a:t>Ne suit pas la structure hiérarchique</a:t>
          </a:r>
        </a:p>
      </dgm:t>
    </dgm:pt>
    <dgm:pt modelId="{374BD439-D1A8-EA40-BE73-A4AB0AB62D47}" type="parTrans" cxnId="{324498D6-FFB2-E140-A55B-451BAAC0256F}">
      <dgm:prSet/>
      <dgm:spPr/>
      <dgm:t>
        <a:bodyPr/>
        <a:lstStyle/>
        <a:p>
          <a:endParaRPr lang="fr-FR"/>
        </a:p>
      </dgm:t>
    </dgm:pt>
    <dgm:pt modelId="{A9A2AA05-5579-8042-B88D-6E2DC591F244}" type="sibTrans" cxnId="{324498D6-FFB2-E140-A55B-451BAAC0256F}">
      <dgm:prSet/>
      <dgm:spPr/>
      <dgm:t>
        <a:bodyPr/>
        <a:lstStyle/>
        <a:p>
          <a:endParaRPr lang="fr-FR"/>
        </a:p>
      </dgm:t>
    </dgm:pt>
    <dgm:pt modelId="{759E2975-E9A2-6848-A2F6-E5E21D68A2EA}">
      <dgm:prSet custT="1"/>
      <dgm:spPr/>
      <dgm:t>
        <a:bodyPr/>
        <a:lstStyle/>
        <a:p>
          <a:pPr rtl="0"/>
          <a:r>
            <a:rPr lang="fr-CA" sz="2000" dirty="0"/>
            <a:t>Satisfait au besoin d</a:t>
          </a:r>
          <a:r>
            <a:rPr lang="fr-CA" altLang="ja-JP" sz="2000" dirty="0"/>
            <a:t>’</a:t>
          </a:r>
          <a:r>
            <a:rPr lang="fr-CA" sz="2000" dirty="0"/>
            <a:t>interaction sociale</a:t>
          </a:r>
        </a:p>
      </dgm:t>
    </dgm:pt>
    <dgm:pt modelId="{D5C0C6AA-DA9D-F244-BEBC-BF2A3C503421}" type="parTrans" cxnId="{83967D4F-12D2-CD46-95F9-8152406E3148}">
      <dgm:prSet/>
      <dgm:spPr/>
      <dgm:t>
        <a:bodyPr/>
        <a:lstStyle/>
        <a:p>
          <a:endParaRPr lang="fr-FR"/>
        </a:p>
      </dgm:t>
    </dgm:pt>
    <dgm:pt modelId="{C57A061B-FFB4-2445-8B87-00BFA5E925BB}" type="sibTrans" cxnId="{83967D4F-12D2-CD46-95F9-8152406E3148}">
      <dgm:prSet/>
      <dgm:spPr/>
      <dgm:t>
        <a:bodyPr/>
        <a:lstStyle/>
        <a:p>
          <a:endParaRPr lang="fr-FR"/>
        </a:p>
      </dgm:t>
    </dgm:pt>
    <dgm:pt modelId="{0C5B7919-3911-6D47-A9C7-05164C39AAE6}">
      <dgm:prSet custT="1"/>
      <dgm:spPr/>
      <dgm:t>
        <a:bodyPr/>
        <a:lstStyle/>
        <a:p>
          <a:pPr rtl="0"/>
          <a:r>
            <a:rPr lang="fr-CA" sz="2000" dirty="0"/>
            <a:t>En lien avec la performance</a:t>
          </a:r>
          <a:br>
            <a:rPr lang="fr-CA" sz="2000" dirty="0"/>
          </a:br>
          <a:r>
            <a:rPr lang="fr-CA" sz="2000" dirty="0"/>
            <a:t>de l</a:t>
          </a:r>
          <a:r>
            <a:rPr lang="fr-CA" altLang="ja-JP" sz="2000" dirty="0"/>
            <a:t>’</a:t>
          </a:r>
          <a:r>
            <a:rPr lang="fr-CA" sz="2000" dirty="0"/>
            <a:t>organisation</a:t>
          </a:r>
        </a:p>
      </dgm:t>
    </dgm:pt>
    <dgm:pt modelId="{87278015-0992-7A46-A7A4-C4E7691C50B9}" type="parTrans" cxnId="{59452B0C-D207-974A-B379-6F7DABAE4B91}">
      <dgm:prSet/>
      <dgm:spPr/>
      <dgm:t>
        <a:bodyPr/>
        <a:lstStyle/>
        <a:p>
          <a:endParaRPr lang="fr-FR"/>
        </a:p>
      </dgm:t>
    </dgm:pt>
    <dgm:pt modelId="{E0CCBFD0-BF5E-AE4B-9170-00D407741BE8}" type="sibTrans" cxnId="{59452B0C-D207-974A-B379-6F7DABAE4B91}">
      <dgm:prSet/>
      <dgm:spPr/>
      <dgm:t>
        <a:bodyPr/>
        <a:lstStyle/>
        <a:p>
          <a:endParaRPr lang="fr-FR"/>
        </a:p>
      </dgm:t>
    </dgm:pt>
    <dgm:pt modelId="{4943E178-DF08-8748-B13C-93727ADAA38A}">
      <dgm:prSet custT="1"/>
      <dgm:spPr/>
      <dgm:t>
        <a:bodyPr/>
        <a:lstStyle/>
        <a:p>
          <a:r>
            <a:rPr lang="fr-CA" sz="2000" dirty="0"/>
            <a:t>Selon la ligne d'autorité</a:t>
          </a:r>
        </a:p>
      </dgm:t>
    </dgm:pt>
    <dgm:pt modelId="{9A649A36-8902-0E4B-BD10-572F7A3D38EC}" type="parTrans" cxnId="{339D4D40-68B9-4441-9042-67A739DC58A5}">
      <dgm:prSet/>
      <dgm:spPr/>
      <dgm:t>
        <a:bodyPr/>
        <a:lstStyle/>
        <a:p>
          <a:endParaRPr lang="fr-FR"/>
        </a:p>
      </dgm:t>
    </dgm:pt>
    <dgm:pt modelId="{066874C9-BF1F-2F48-B00A-B46A74776AC4}" type="sibTrans" cxnId="{339D4D40-68B9-4441-9042-67A739DC58A5}">
      <dgm:prSet/>
      <dgm:spPr/>
      <dgm:t>
        <a:bodyPr/>
        <a:lstStyle/>
        <a:p>
          <a:endParaRPr lang="fr-FR"/>
        </a:p>
      </dgm:t>
    </dgm:pt>
    <dgm:pt modelId="{811F788E-BB7F-764F-B90D-F638FB14B055}">
      <dgm:prSet custT="1"/>
      <dgm:spPr/>
      <dgm:t>
        <a:bodyPr/>
        <a:lstStyle/>
        <a:p>
          <a:r>
            <a:rPr lang="fr-CA" sz="2000" dirty="0"/>
            <a:t>En lien avec la structure organisationnelle</a:t>
          </a:r>
        </a:p>
      </dgm:t>
    </dgm:pt>
    <dgm:pt modelId="{B40B05B9-389C-2846-833C-68ED823FDE53}" type="parTrans" cxnId="{4564E968-7DBC-BA46-9479-96A90154DDC8}">
      <dgm:prSet/>
      <dgm:spPr/>
      <dgm:t>
        <a:bodyPr/>
        <a:lstStyle/>
        <a:p>
          <a:endParaRPr lang="fr-FR"/>
        </a:p>
      </dgm:t>
    </dgm:pt>
    <dgm:pt modelId="{50FB6175-F66B-E94C-9C24-6B24EF0882DB}" type="sibTrans" cxnId="{4564E968-7DBC-BA46-9479-96A90154DDC8}">
      <dgm:prSet/>
      <dgm:spPr/>
      <dgm:t>
        <a:bodyPr/>
        <a:lstStyle/>
        <a:p>
          <a:endParaRPr lang="fr-FR"/>
        </a:p>
      </dgm:t>
    </dgm:pt>
    <dgm:pt modelId="{37A99F6F-57A0-AC47-AFA1-151FB3FBE0F0}">
      <dgm:prSet custT="1"/>
      <dgm:spPr/>
      <dgm:t>
        <a:bodyPr/>
        <a:lstStyle/>
        <a:p>
          <a:r>
            <a:rPr lang="fr-CA" sz="2000" dirty="0"/>
            <a:t>Prescrite par l</a:t>
          </a:r>
          <a:r>
            <a:rPr lang="ja-JP" altLang="fr-CA" sz="2000" dirty="0"/>
            <a:t>’</a:t>
          </a:r>
          <a:r>
            <a:rPr lang="fr-CA" sz="2000" dirty="0"/>
            <a:t>organisation</a:t>
          </a:r>
        </a:p>
      </dgm:t>
    </dgm:pt>
    <dgm:pt modelId="{9A0BB793-99E3-B840-BB96-7D3B3B86BE6A}" type="parTrans" cxnId="{86F38491-190F-C84C-A032-E1C0BAAFDDE7}">
      <dgm:prSet/>
      <dgm:spPr/>
      <dgm:t>
        <a:bodyPr/>
        <a:lstStyle/>
        <a:p>
          <a:endParaRPr lang="fr-FR"/>
        </a:p>
      </dgm:t>
    </dgm:pt>
    <dgm:pt modelId="{388081F4-8680-0D4D-B4C5-AE5AE4A99D4E}" type="sibTrans" cxnId="{86F38491-190F-C84C-A032-E1C0BAAFDDE7}">
      <dgm:prSet/>
      <dgm:spPr/>
      <dgm:t>
        <a:bodyPr/>
        <a:lstStyle/>
        <a:p>
          <a:endParaRPr lang="fr-FR"/>
        </a:p>
      </dgm:t>
    </dgm:pt>
    <dgm:pt modelId="{ED58FB25-1D41-4744-9950-9CF4DC7D0A22}">
      <dgm:prSet/>
      <dgm:spPr>
        <a:solidFill>
          <a:srgbClr val="ADD387"/>
        </a:solidFill>
      </dgm:spPr>
      <dgm:t>
        <a:bodyPr/>
        <a:lstStyle/>
        <a:p>
          <a:r>
            <a:rPr lang="fr-CA" b="1" dirty="0"/>
            <a:t>Communication informelle</a:t>
          </a:r>
          <a:endParaRPr lang="fr-FR" dirty="0"/>
        </a:p>
      </dgm:t>
    </dgm:pt>
    <dgm:pt modelId="{2D9B7063-CB6F-6841-A9EA-5719A344D6EE}" type="parTrans" cxnId="{6BE9D566-5E62-AC4B-84B9-96787DB23121}">
      <dgm:prSet/>
      <dgm:spPr/>
      <dgm:t>
        <a:bodyPr/>
        <a:lstStyle/>
        <a:p>
          <a:endParaRPr lang="fr-FR"/>
        </a:p>
      </dgm:t>
    </dgm:pt>
    <dgm:pt modelId="{3D51AB95-3963-F14F-86FE-DE9D9CABF7F9}" type="sibTrans" cxnId="{6BE9D566-5E62-AC4B-84B9-96787DB23121}">
      <dgm:prSet/>
      <dgm:spPr/>
      <dgm:t>
        <a:bodyPr/>
        <a:lstStyle/>
        <a:p>
          <a:endParaRPr lang="fr-FR"/>
        </a:p>
      </dgm:t>
    </dgm:pt>
    <dgm:pt modelId="{4B53A33A-46D4-1243-99F2-4064C92D541A}" type="pres">
      <dgm:prSet presAssocID="{B4C13B68-E115-E044-82EB-4AA91FDE5677}" presName="Name0" presStyleCnt="0">
        <dgm:presLayoutVars>
          <dgm:dir/>
          <dgm:animLvl val="lvl"/>
          <dgm:resizeHandles val="exact"/>
        </dgm:presLayoutVars>
      </dgm:prSet>
      <dgm:spPr/>
    </dgm:pt>
    <dgm:pt modelId="{A02411D6-59BA-044C-AD4F-1BB70B3BDD27}" type="pres">
      <dgm:prSet presAssocID="{7689745D-282B-8845-A7A5-28E86EE74BD3}" presName="composite" presStyleCnt="0"/>
      <dgm:spPr/>
    </dgm:pt>
    <dgm:pt modelId="{96EA7105-BBDB-7049-98B0-4CAB84477F27}" type="pres">
      <dgm:prSet presAssocID="{7689745D-282B-8845-A7A5-28E86EE74BD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E3C4606-CEA1-3740-B017-D7F382CB142F}" type="pres">
      <dgm:prSet presAssocID="{7689745D-282B-8845-A7A5-28E86EE74BD3}" presName="desTx" presStyleLbl="alignAccFollowNode1" presStyleIdx="0" presStyleCnt="2">
        <dgm:presLayoutVars>
          <dgm:bulletEnabled val="1"/>
        </dgm:presLayoutVars>
      </dgm:prSet>
      <dgm:spPr/>
    </dgm:pt>
    <dgm:pt modelId="{2CF8F969-BC01-5841-93EB-C2B1C4B83CC2}" type="pres">
      <dgm:prSet presAssocID="{9E791030-EED9-284C-A098-25F4EA22EAD0}" presName="space" presStyleCnt="0"/>
      <dgm:spPr/>
    </dgm:pt>
    <dgm:pt modelId="{D984DDDE-2242-EA49-B864-29AAEC0CDD8A}" type="pres">
      <dgm:prSet presAssocID="{ED58FB25-1D41-4744-9950-9CF4DC7D0A22}" presName="composite" presStyleCnt="0"/>
      <dgm:spPr/>
    </dgm:pt>
    <dgm:pt modelId="{268E2C2F-3B04-FE4E-8538-5CD09649AB30}" type="pres">
      <dgm:prSet presAssocID="{ED58FB25-1D41-4744-9950-9CF4DC7D0A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51D756-C5E2-EE42-ABF7-BBCF8281E08C}" type="pres">
      <dgm:prSet presAssocID="{ED58FB25-1D41-4744-9950-9CF4DC7D0A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9452B0C-D207-974A-B379-6F7DABAE4B91}" srcId="{ED58FB25-1D41-4744-9950-9CF4DC7D0A22}" destId="{0C5B7919-3911-6D47-A9C7-05164C39AAE6}" srcOrd="2" destOrd="0" parTransId="{87278015-0992-7A46-A7A4-C4E7691C50B9}" sibTransId="{E0CCBFD0-BF5E-AE4B-9170-00D407741BE8}"/>
    <dgm:cxn modelId="{0C52A81A-A71B-5B46-9EEC-8B82DE5C2713}" type="presOf" srcId="{3C826AD4-33F8-5C4D-ABBB-17C2F02BF87C}" destId="{DD51D756-C5E2-EE42-ABF7-BBCF8281E08C}" srcOrd="0" destOrd="0" presId="urn:microsoft.com/office/officeart/2005/8/layout/hList1"/>
    <dgm:cxn modelId="{CB537B2C-379D-BF47-BCB7-1368D4B24BB0}" type="presOf" srcId="{0C5B7919-3911-6D47-A9C7-05164C39AAE6}" destId="{DD51D756-C5E2-EE42-ABF7-BBCF8281E08C}" srcOrd="0" destOrd="2" presId="urn:microsoft.com/office/officeart/2005/8/layout/hList1"/>
    <dgm:cxn modelId="{339D4D40-68B9-4441-9042-67A739DC58A5}" srcId="{7689745D-282B-8845-A7A5-28E86EE74BD3}" destId="{4943E178-DF08-8748-B13C-93727ADAA38A}" srcOrd="0" destOrd="0" parTransId="{9A649A36-8902-0E4B-BD10-572F7A3D38EC}" sibTransId="{066874C9-BF1F-2F48-B00A-B46A74776AC4}"/>
    <dgm:cxn modelId="{6BE9D566-5E62-AC4B-84B9-96787DB23121}" srcId="{B4C13B68-E115-E044-82EB-4AA91FDE5677}" destId="{ED58FB25-1D41-4744-9950-9CF4DC7D0A22}" srcOrd="1" destOrd="0" parTransId="{2D9B7063-CB6F-6841-A9EA-5719A344D6EE}" sibTransId="{3D51AB95-3963-F14F-86FE-DE9D9CABF7F9}"/>
    <dgm:cxn modelId="{4564E968-7DBC-BA46-9479-96A90154DDC8}" srcId="{7689745D-282B-8845-A7A5-28E86EE74BD3}" destId="{811F788E-BB7F-764F-B90D-F638FB14B055}" srcOrd="1" destOrd="0" parTransId="{B40B05B9-389C-2846-833C-68ED823FDE53}" sibTransId="{50FB6175-F66B-E94C-9C24-6B24EF0882DB}"/>
    <dgm:cxn modelId="{96698169-A26C-1348-8581-798782A6416A}" type="presOf" srcId="{B4C13B68-E115-E044-82EB-4AA91FDE5677}" destId="{4B53A33A-46D4-1243-99F2-4064C92D541A}" srcOrd="0" destOrd="0" presId="urn:microsoft.com/office/officeart/2005/8/layout/hList1"/>
    <dgm:cxn modelId="{83967D4F-12D2-CD46-95F9-8152406E3148}" srcId="{ED58FB25-1D41-4744-9950-9CF4DC7D0A22}" destId="{759E2975-E9A2-6848-A2F6-E5E21D68A2EA}" srcOrd="1" destOrd="0" parTransId="{D5C0C6AA-DA9D-F244-BEBC-BF2A3C503421}" sibTransId="{C57A061B-FFB4-2445-8B87-00BFA5E925BB}"/>
    <dgm:cxn modelId="{EFA44058-71B2-CE4B-8A83-35B66AD17345}" type="presOf" srcId="{7689745D-282B-8845-A7A5-28E86EE74BD3}" destId="{96EA7105-BBDB-7049-98B0-4CAB84477F27}" srcOrd="0" destOrd="0" presId="urn:microsoft.com/office/officeart/2005/8/layout/hList1"/>
    <dgm:cxn modelId="{7B1AF679-FF80-6C42-B5F4-10264169617D}" type="presOf" srcId="{759E2975-E9A2-6848-A2F6-E5E21D68A2EA}" destId="{DD51D756-C5E2-EE42-ABF7-BBCF8281E08C}" srcOrd="0" destOrd="1" presId="urn:microsoft.com/office/officeart/2005/8/layout/hList1"/>
    <dgm:cxn modelId="{86F38491-190F-C84C-A032-E1C0BAAFDDE7}" srcId="{7689745D-282B-8845-A7A5-28E86EE74BD3}" destId="{37A99F6F-57A0-AC47-AFA1-151FB3FBE0F0}" srcOrd="2" destOrd="0" parTransId="{9A0BB793-99E3-B840-BB96-7D3B3B86BE6A}" sibTransId="{388081F4-8680-0D4D-B4C5-AE5AE4A99D4E}"/>
    <dgm:cxn modelId="{E6B52BAB-FF79-4049-8BF7-A28CF32FE259}" type="presOf" srcId="{37A99F6F-57A0-AC47-AFA1-151FB3FBE0F0}" destId="{BE3C4606-CEA1-3740-B017-D7F382CB142F}" srcOrd="0" destOrd="2" presId="urn:microsoft.com/office/officeart/2005/8/layout/hList1"/>
    <dgm:cxn modelId="{AE7BF4BE-EACC-7D41-A5B8-995409D6862A}" type="presOf" srcId="{4943E178-DF08-8748-B13C-93727ADAA38A}" destId="{BE3C4606-CEA1-3740-B017-D7F382CB142F}" srcOrd="0" destOrd="0" presId="urn:microsoft.com/office/officeart/2005/8/layout/hList1"/>
    <dgm:cxn modelId="{5023D2D1-AC6E-934C-9C4F-F3C6B2D43B67}" type="presOf" srcId="{ED58FB25-1D41-4744-9950-9CF4DC7D0A22}" destId="{268E2C2F-3B04-FE4E-8538-5CD09649AB30}" srcOrd="0" destOrd="0" presId="urn:microsoft.com/office/officeart/2005/8/layout/hList1"/>
    <dgm:cxn modelId="{324498D6-FFB2-E140-A55B-451BAAC0256F}" srcId="{ED58FB25-1D41-4744-9950-9CF4DC7D0A22}" destId="{3C826AD4-33F8-5C4D-ABBB-17C2F02BF87C}" srcOrd="0" destOrd="0" parTransId="{374BD439-D1A8-EA40-BE73-A4AB0AB62D47}" sibTransId="{A9A2AA05-5579-8042-B88D-6E2DC591F244}"/>
    <dgm:cxn modelId="{95F7B3E2-0133-D74F-9018-534293F807B1}" type="presOf" srcId="{811F788E-BB7F-764F-B90D-F638FB14B055}" destId="{BE3C4606-CEA1-3740-B017-D7F382CB142F}" srcOrd="0" destOrd="1" presId="urn:microsoft.com/office/officeart/2005/8/layout/hList1"/>
    <dgm:cxn modelId="{735B76FD-9FDB-9D4C-9190-9AE1401646D5}" srcId="{B4C13B68-E115-E044-82EB-4AA91FDE5677}" destId="{7689745D-282B-8845-A7A5-28E86EE74BD3}" srcOrd="0" destOrd="0" parTransId="{1463BF56-85D0-E645-9E81-7BFE5A5D9BB0}" sibTransId="{9E791030-EED9-284C-A098-25F4EA22EAD0}"/>
    <dgm:cxn modelId="{78001EB4-E27E-F644-AE43-7146AE5BACCD}" type="presParOf" srcId="{4B53A33A-46D4-1243-99F2-4064C92D541A}" destId="{A02411D6-59BA-044C-AD4F-1BB70B3BDD27}" srcOrd="0" destOrd="0" presId="urn:microsoft.com/office/officeart/2005/8/layout/hList1"/>
    <dgm:cxn modelId="{046CA34E-3730-E640-A9CF-B96075D6EEB6}" type="presParOf" srcId="{A02411D6-59BA-044C-AD4F-1BB70B3BDD27}" destId="{96EA7105-BBDB-7049-98B0-4CAB84477F27}" srcOrd="0" destOrd="0" presId="urn:microsoft.com/office/officeart/2005/8/layout/hList1"/>
    <dgm:cxn modelId="{15B2730C-4DF5-4A46-A46A-70F1287B03FE}" type="presParOf" srcId="{A02411D6-59BA-044C-AD4F-1BB70B3BDD27}" destId="{BE3C4606-CEA1-3740-B017-D7F382CB142F}" srcOrd="1" destOrd="0" presId="urn:microsoft.com/office/officeart/2005/8/layout/hList1"/>
    <dgm:cxn modelId="{09DBFA3A-3EBD-D047-A524-0727972E6724}" type="presParOf" srcId="{4B53A33A-46D4-1243-99F2-4064C92D541A}" destId="{2CF8F969-BC01-5841-93EB-C2B1C4B83CC2}" srcOrd="1" destOrd="0" presId="urn:microsoft.com/office/officeart/2005/8/layout/hList1"/>
    <dgm:cxn modelId="{5C84DAD4-0939-D246-9AFF-78E235126B90}" type="presParOf" srcId="{4B53A33A-46D4-1243-99F2-4064C92D541A}" destId="{D984DDDE-2242-EA49-B864-29AAEC0CDD8A}" srcOrd="2" destOrd="0" presId="urn:microsoft.com/office/officeart/2005/8/layout/hList1"/>
    <dgm:cxn modelId="{79C09D3D-E6D5-7D42-B911-A3FAD3B03D75}" type="presParOf" srcId="{D984DDDE-2242-EA49-B864-29AAEC0CDD8A}" destId="{268E2C2F-3B04-FE4E-8538-5CD09649AB30}" srcOrd="0" destOrd="0" presId="urn:microsoft.com/office/officeart/2005/8/layout/hList1"/>
    <dgm:cxn modelId="{790A26A3-7A9C-F84C-BD13-7283F077D4A6}" type="presParOf" srcId="{D984DDDE-2242-EA49-B864-29AAEC0CDD8A}" destId="{DD51D756-C5E2-EE42-ABF7-BBCF8281E0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543B0-259D-2F40-BCF8-AD253B1D79B4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03E5BF-2190-B14D-BAA3-8379236482F0}">
      <dgm:prSet/>
      <dgm:spPr>
        <a:solidFill>
          <a:srgbClr val="EFC19F"/>
        </a:solidFill>
      </dgm:spPr>
      <dgm:t>
        <a:bodyPr/>
        <a:lstStyle/>
        <a:p>
          <a:pPr rtl="0"/>
          <a:r>
            <a:rPr lang="fr-CA" b="1" dirty="0">
              <a:solidFill>
                <a:schemeClr val="tx1"/>
              </a:solidFill>
            </a:rPr>
            <a:t>Meilleur suivi du rendement des personnes </a:t>
          </a:r>
          <a:br>
            <a:rPr lang="fr-CA" b="1" dirty="0">
              <a:solidFill>
                <a:schemeClr val="tx1"/>
              </a:solidFill>
            </a:rPr>
          </a:br>
          <a:r>
            <a:rPr lang="fr-CA" b="1" dirty="0">
              <a:solidFill>
                <a:schemeClr val="tx1"/>
              </a:solidFill>
            </a:rPr>
            <a:t>et des équipes</a:t>
          </a:r>
        </a:p>
      </dgm:t>
    </dgm:pt>
    <dgm:pt modelId="{FD4559BA-5490-0C4D-BE13-A6E4A6F5C134}" type="parTrans" cxnId="{0EA8E1B2-9E34-CE41-A857-16FE75B261BB}">
      <dgm:prSet/>
      <dgm:spPr/>
      <dgm:t>
        <a:bodyPr/>
        <a:lstStyle/>
        <a:p>
          <a:endParaRPr lang="fr-FR"/>
        </a:p>
      </dgm:t>
    </dgm:pt>
    <dgm:pt modelId="{55CB9556-D1C9-8E46-ACAA-716C1ABFB392}" type="sibTrans" cxnId="{0EA8E1B2-9E34-CE41-A857-16FE75B261BB}">
      <dgm:prSet/>
      <dgm:spPr/>
      <dgm:t>
        <a:bodyPr/>
        <a:lstStyle/>
        <a:p>
          <a:endParaRPr lang="fr-FR"/>
        </a:p>
      </dgm:t>
    </dgm:pt>
    <dgm:pt modelId="{782D7654-93E9-BB4A-991E-7FDF96C1CF33}">
      <dgm:prSet/>
      <dgm:spPr>
        <a:solidFill>
          <a:srgbClr val="ADD387"/>
        </a:solidFill>
      </dgm:spPr>
      <dgm:t>
        <a:bodyPr/>
        <a:lstStyle/>
        <a:p>
          <a:pPr rtl="0"/>
          <a:r>
            <a:rPr lang="fr-CA" b="1" dirty="0">
              <a:solidFill>
                <a:schemeClr val="tx1"/>
              </a:solidFill>
            </a:rPr>
            <a:t>Meilleur accès à l’information</a:t>
          </a:r>
        </a:p>
      </dgm:t>
    </dgm:pt>
    <dgm:pt modelId="{6BDCC4FA-0A9E-F743-8C00-9D00CF4F90E0}" type="parTrans" cxnId="{06867270-8A3B-CD4A-8E2C-2E10E647748C}">
      <dgm:prSet/>
      <dgm:spPr/>
      <dgm:t>
        <a:bodyPr/>
        <a:lstStyle/>
        <a:p>
          <a:endParaRPr lang="fr-FR"/>
        </a:p>
      </dgm:t>
    </dgm:pt>
    <dgm:pt modelId="{1655EF31-4C92-3C44-9161-4D564E3F2A9F}" type="sibTrans" cxnId="{06867270-8A3B-CD4A-8E2C-2E10E647748C}">
      <dgm:prSet/>
      <dgm:spPr/>
      <dgm:t>
        <a:bodyPr/>
        <a:lstStyle/>
        <a:p>
          <a:endParaRPr lang="fr-FR"/>
        </a:p>
      </dgm:t>
    </dgm:pt>
    <dgm:pt modelId="{46FC9A60-C020-B442-AA03-83B58B437D89}">
      <dgm:prSet/>
      <dgm:spPr>
        <a:solidFill>
          <a:srgbClr val="8DC1C5"/>
        </a:solidFill>
      </dgm:spPr>
      <dgm:t>
        <a:bodyPr/>
        <a:lstStyle/>
        <a:p>
          <a:pPr rtl="0"/>
          <a:r>
            <a:rPr lang="fr-CA" b="1" dirty="0">
              <a:solidFill>
                <a:schemeClr val="tx1"/>
              </a:solidFill>
            </a:rPr>
            <a:t>Décisions meilleures        (et plus rapides)</a:t>
          </a:r>
        </a:p>
      </dgm:t>
    </dgm:pt>
    <dgm:pt modelId="{41A44830-8C76-D745-B2E3-14F55B789FC0}" type="parTrans" cxnId="{569F1D93-D777-EA40-94E8-3D6A35672933}">
      <dgm:prSet/>
      <dgm:spPr/>
      <dgm:t>
        <a:bodyPr/>
        <a:lstStyle/>
        <a:p>
          <a:endParaRPr lang="fr-FR"/>
        </a:p>
      </dgm:t>
    </dgm:pt>
    <dgm:pt modelId="{11756AAE-ABE3-684E-AA44-61B49F8F6C89}" type="sibTrans" cxnId="{569F1D93-D777-EA40-94E8-3D6A35672933}">
      <dgm:prSet/>
      <dgm:spPr/>
      <dgm:t>
        <a:bodyPr/>
        <a:lstStyle/>
        <a:p>
          <a:endParaRPr lang="fr-FR"/>
        </a:p>
      </dgm:t>
    </dgm:pt>
    <dgm:pt modelId="{B2C75FA8-B04D-1349-B0FC-DE670759BB9C}">
      <dgm:prSet/>
      <dgm:spPr>
        <a:solidFill>
          <a:srgbClr val="A3DEE3"/>
        </a:solidFill>
      </dgm:spPr>
      <dgm:t>
        <a:bodyPr/>
        <a:lstStyle/>
        <a:p>
          <a:pPr rtl="0"/>
          <a:r>
            <a:rPr lang="fr-CA" b="1" dirty="0">
              <a:solidFill>
                <a:schemeClr val="tx1"/>
              </a:solidFill>
            </a:rPr>
            <a:t>Collaboration et partage d’information plus faciles</a:t>
          </a:r>
        </a:p>
      </dgm:t>
    </dgm:pt>
    <dgm:pt modelId="{7EA526F2-0C37-4A4A-8FD5-FFA78519D2A7}" type="parTrans" cxnId="{216DC37E-17EC-E64B-92B2-F88F8724298B}">
      <dgm:prSet/>
      <dgm:spPr/>
      <dgm:t>
        <a:bodyPr/>
        <a:lstStyle/>
        <a:p>
          <a:endParaRPr lang="fr-FR"/>
        </a:p>
      </dgm:t>
    </dgm:pt>
    <dgm:pt modelId="{4ABCB02D-0891-9548-B0DA-0EB2AFD024A3}" type="sibTrans" cxnId="{216DC37E-17EC-E64B-92B2-F88F8724298B}">
      <dgm:prSet/>
      <dgm:spPr/>
      <dgm:t>
        <a:bodyPr/>
        <a:lstStyle/>
        <a:p>
          <a:endParaRPr lang="fr-FR"/>
        </a:p>
      </dgm:t>
    </dgm:pt>
    <dgm:pt modelId="{9ED183D6-DB48-FA4D-9B51-8E2015B6F308}">
      <dgm:prSet/>
      <dgm:spPr>
        <a:solidFill>
          <a:srgbClr val="ECEA84"/>
        </a:solidFill>
      </dgm:spPr>
      <dgm:t>
        <a:bodyPr/>
        <a:lstStyle/>
        <a:p>
          <a:pPr rtl="0"/>
          <a:r>
            <a:rPr lang="fr-CA" b="1" dirty="0">
              <a:solidFill>
                <a:schemeClr val="tx1"/>
              </a:solidFill>
            </a:rPr>
            <a:t>Meilleure mobilité </a:t>
          </a:r>
          <a:r>
            <a:rPr lang="fr-CA" b="1" dirty="0">
              <a:solidFill>
                <a:srgbClr val="000000"/>
              </a:solidFill>
            </a:rPr>
            <a:t>des employés</a:t>
          </a:r>
        </a:p>
      </dgm:t>
    </dgm:pt>
    <dgm:pt modelId="{2BE0CB45-E7CB-FB44-A858-FB9DC1DAC5B7}" type="parTrans" cxnId="{C618F4F9-68B9-B142-A8A3-D3127FD5093D}">
      <dgm:prSet/>
      <dgm:spPr/>
      <dgm:t>
        <a:bodyPr/>
        <a:lstStyle/>
        <a:p>
          <a:endParaRPr lang="fr-FR"/>
        </a:p>
      </dgm:t>
    </dgm:pt>
    <dgm:pt modelId="{09C82C77-D1DA-3C45-B93C-2B57ACE17FB9}" type="sibTrans" cxnId="{C618F4F9-68B9-B142-A8A3-D3127FD5093D}">
      <dgm:prSet/>
      <dgm:spPr/>
      <dgm:t>
        <a:bodyPr/>
        <a:lstStyle/>
        <a:p>
          <a:endParaRPr lang="fr-FR"/>
        </a:p>
      </dgm:t>
    </dgm:pt>
    <dgm:pt modelId="{EC441D54-BA73-6C4D-911B-434D1DDE09AD}" type="pres">
      <dgm:prSet presAssocID="{DBF543B0-259D-2F40-BCF8-AD253B1D79B4}" presName="diagram" presStyleCnt="0">
        <dgm:presLayoutVars>
          <dgm:dir/>
          <dgm:resizeHandles val="exact"/>
        </dgm:presLayoutVars>
      </dgm:prSet>
      <dgm:spPr/>
    </dgm:pt>
    <dgm:pt modelId="{D890D2D1-0D94-844D-BACF-3D05BC315F61}" type="pres">
      <dgm:prSet presAssocID="{DB03E5BF-2190-B14D-BAA3-8379236482F0}" presName="node" presStyleLbl="node1" presStyleIdx="0" presStyleCnt="5">
        <dgm:presLayoutVars>
          <dgm:bulletEnabled val="1"/>
        </dgm:presLayoutVars>
      </dgm:prSet>
      <dgm:spPr/>
    </dgm:pt>
    <dgm:pt modelId="{71F6DEE5-67D3-F44E-9B20-94AB3E82309F}" type="pres">
      <dgm:prSet presAssocID="{55CB9556-D1C9-8E46-ACAA-716C1ABFB392}" presName="sibTrans" presStyleCnt="0"/>
      <dgm:spPr/>
    </dgm:pt>
    <dgm:pt modelId="{F0A8F88B-7262-AE4D-8699-00D869CABBE0}" type="pres">
      <dgm:prSet presAssocID="{782D7654-93E9-BB4A-991E-7FDF96C1CF33}" presName="node" presStyleLbl="node1" presStyleIdx="1" presStyleCnt="5">
        <dgm:presLayoutVars>
          <dgm:bulletEnabled val="1"/>
        </dgm:presLayoutVars>
      </dgm:prSet>
      <dgm:spPr/>
    </dgm:pt>
    <dgm:pt modelId="{8BA18AE3-8615-4543-ACF6-7E4D3E665CB1}" type="pres">
      <dgm:prSet presAssocID="{1655EF31-4C92-3C44-9161-4D564E3F2A9F}" presName="sibTrans" presStyleCnt="0"/>
      <dgm:spPr/>
    </dgm:pt>
    <dgm:pt modelId="{49E4FF75-2E23-754B-924C-4AEF00E27D88}" type="pres">
      <dgm:prSet presAssocID="{46FC9A60-C020-B442-AA03-83B58B437D89}" presName="node" presStyleLbl="node1" presStyleIdx="2" presStyleCnt="5">
        <dgm:presLayoutVars>
          <dgm:bulletEnabled val="1"/>
        </dgm:presLayoutVars>
      </dgm:prSet>
      <dgm:spPr/>
    </dgm:pt>
    <dgm:pt modelId="{1ADAC5D7-442A-F64A-9ECF-B9D7D4CDEB9D}" type="pres">
      <dgm:prSet presAssocID="{11756AAE-ABE3-684E-AA44-61B49F8F6C89}" presName="sibTrans" presStyleCnt="0"/>
      <dgm:spPr/>
    </dgm:pt>
    <dgm:pt modelId="{F4F04156-B329-8D49-A4A0-643610B7CC9B}" type="pres">
      <dgm:prSet presAssocID="{B2C75FA8-B04D-1349-B0FC-DE670759BB9C}" presName="node" presStyleLbl="node1" presStyleIdx="3" presStyleCnt="5">
        <dgm:presLayoutVars>
          <dgm:bulletEnabled val="1"/>
        </dgm:presLayoutVars>
      </dgm:prSet>
      <dgm:spPr/>
    </dgm:pt>
    <dgm:pt modelId="{DCFB78E1-74EB-FA43-A999-E6054E7759E0}" type="pres">
      <dgm:prSet presAssocID="{4ABCB02D-0891-9548-B0DA-0EB2AFD024A3}" presName="sibTrans" presStyleCnt="0"/>
      <dgm:spPr/>
    </dgm:pt>
    <dgm:pt modelId="{C86F42C7-3DFA-E84B-8592-9329ED461DD3}" type="pres">
      <dgm:prSet presAssocID="{9ED183D6-DB48-FA4D-9B51-8E2015B6F308}" presName="node" presStyleLbl="node1" presStyleIdx="4" presStyleCnt="5">
        <dgm:presLayoutVars>
          <dgm:bulletEnabled val="1"/>
        </dgm:presLayoutVars>
      </dgm:prSet>
      <dgm:spPr/>
    </dgm:pt>
  </dgm:ptLst>
  <dgm:cxnLst>
    <dgm:cxn modelId="{06867270-8A3B-CD4A-8E2C-2E10E647748C}" srcId="{DBF543B0-259D-2F40-BCF8-AD253B1D79B4}" destId="{782D7654-93E9-BB4A-991E-7FDF96C1CF33}" srcOrd="1" destOrd="0" parTransId="{6BDCC4FA-0A9E-F743-8C00-9D00CF4F90E0}" sibTransId="{1655EF31-4C92-3C44-9161-4D564E3F2A9F}"/>
    <dgm:cxn modelId="{EFDD2F7C-FDF6-EB46-8640-3FC204D55A00}" type="presOf" srcId="{782D7654-93E9-BB4A-991E-7FDF96C1CF33}" destId="{F0A8F88B-7262-AE4D-8699-00D869CABBE0}" srcOrd="0" destOrd="0" presId="urn:microsoft.com/office/officeart/2005/8/layout/default"/>
    <dgm:cxn modelId="{216DC37E-17EC-E64B-92B2-F88F8724298B}" srcId="{DBF543B0-259D-2F40-BCF8-AD253B1D79B4}" destId="{B2C75FA8-B04D-1349-B0FC-DE670759BB9C}" srcOrd="3" destOrd="0" parTransId="{7EA526F2-0C37-4A4A-8FD5-FFA78519D2A7}" sibTransId="{4ABCB02D-0891-9548-B0DA-0EB2AFD024A3}"/>
    <dgm:cxn modelId="{569F1D93-D777-EA40-94E8-3D6A35672933}" srcId="{DBF543B0-259D-2F40-BCF8-AD253B1D79B4}" destId="{46FC9A60-C020-B442-AA03-83B58B437D89}" srcOrd="2" destOrd="0" parTransId="{41A44830-8C76-D745-B2E3-14F55B789FC0}" sibTransId="{11756AAE-ABE3-684E-AA44-61B49F8F6C89}"/>
    <dgm:cxn modelId="{EED50E94-281B-B245-A2DF-628F050131CA}" type="presOf" srcId="{46FC9A60-C020-B442-AA03-83B58B437D89}" destId="{49E4FF75-2E23-754B-924C-4AEF00E27D88}" srcOrd="0" destOrd="0" presId="urn:microsoft.com/office/officeart/2005/8/layout/default"/>
    <dgm:cxn modelId="{E88E2399-453E-D84E-B305-859779E30FC5}" type="presOf" srcId="{B2C75FA8-B04D-1349-B0FC-DE670759BB9C}" destId="{F4F04156-B329-8D49-A4A0-643610B7CC9B}" srcOrd="0" destOrd="0" presId="urn:microsoft.com/office/officeart/2005/8/layout/default"/>
    <dgm:cxn modelId="{BAC62F99-13D1-F84F-8255-B302150C74E5}" type="presOf" srcId="{DB03E5BF-2190-B14D-BAA3-8379236482F0}" destId="{D890D2D1-0D94-844D-BACF-3D05BC315F61}" srcOrd="0" destOrd="0" presId="urn:microsoft.com/office/officeart/2005/8/layout/default"/>
    <dgm:cxn modelId="{0EA8E1B2-9E34-CE41-A857-16FE75B261BB}" srcId="{DBF543B0-259D-2F40-BCF8-AD253B1D79B4}" destId="{DB03E5BF-2190-B14D-BAA3-8379236482F0}" srcOrd="0" destOrd="0" parTransId="{FD4559BA-5490-0C4D-BE13-A6E4A6F5C134}" sibTransId="{55CB9556-D1C9-8E46-ACAA-716C1ABFB392}"/>
    <dgm:cxn modelId="{6B1505BB-39C7-894F-BC35-553F98225F58}" type="presOf" srcId="{9ED183D6-DB48-FA4D-9B51-8E2015B6F308}" destId="{C86F42C7-3DFA-E84B-8592-9329ED461DD3}" srcOrd="0" destOrd="0" presId="urn:microsoft.com/office/officeart/2005/8/layout/default"/>
    <dgm:cxn modelId="{61DDD5F9-FFF9-6247-B112-49E6794B6021}" type="presOf" srcId="{DBF543B0-259D-2F40-BCF8-AD253B1D79B4}" destId="{EC441D54-BA73-6C4D-911B-434D1DDE09AD}" srcOrd="0" destOrd="0" presId="urn:microsoft.com/office/officeart/2005/8/layout/default"/>
    <dgm:cxn modelId="{C618F4F9-68B9-B142-A8A3-D3127FD5093D}" srcId="{DBF543B0-259D-2F40-BCF8-AD253B1D79B4}" destId="{9ED183D6-DB48-FA4D-9B51-8E2015B6F308}" srcOrd="4" destOrd="0" parTransId="{2BE0CB45-E7CB-FB44-A858-FB9DC1DAC5B7}" sibTransId="{09C82C77-D1DA-3C45-B93C-2B57ACE17FB9}"/>
    <dgm:cxn modelId="{A44B6EED-EF2B-C447-AF0C-D452C1AB9B24}" type="presParOf" srcId="{EC441D54-BA73-6C4D-911B-434D1DDE09AD}" destId="{D890D2D1-0D94-844D-BACF-3D05BC315F61}" srcOrd="0" destOrd="0" presId="urn:microsoft.com/office/officeart/2005/8/layout/default"/>
    <dgm:cxn modelId="{A35D59CA-A702-D245-BA26-478267C0F716}" type="presParOf" srcId="{EC441D54-BA73-6C4D-911B-434D1DDE09AD}" destId="{71F6DEE5-67D3-F44E-9B20-94AB3E82309F}" srcOrd="1" destOrd="0" presId="urn:microsoft.com/office/officeart/2005/8/layout/default"/>
    <dgm:cxn modelId="{E5845242-6E28-A94D-B1C0-022D9FD283A0}" type="presParOf" srcId="{EC441D54-BA73-6C4D-911B-434D1DDE09AD}" destId="{F0A8F88B-7262-AE4D-8699-00D869CABBE0}" srcOrd="2" destOrd="0" presId="urn:microsoft.com/office/officeart/2005/8/layout/default"/>
    <dgm:cxn modelId="{0D87DAB1-C6D9-D949-84BB-521C8E884C3D}" type="presParOf" srcId="{EC441D54-BA73-6C4D-911B-434D1DDE09AD}" destId="{8BA18AE3-8615-4543-ACF6-7E4D3E665CB1}" srcOrd="3" destOrd="0" presId="urn:microsoft.com/office/officeart/2005/8/layout/default"/>
    <dgm:cxn modelId="{3F95440D-424F-B641-B05D-6A9AE42271B9}" type="presParOf" srcId="{EC441D54-BA73-6C4D-911B-434D1DDE09AD}" destId="{49E4FF75-2E23-754B-924C-4AEF00E27D88}" srcOrd="4" destOrd="0" presId="urn:microsoft.com/office/officeart/2005/8/layout/default"/>
    <dgm:cxn modelId="{275098FE-633B-0442-9DAB-3E08F51DBB47}" type="presParOf" srcId="{EC441D54-BA73-6C4D-911B-434D1DDE09AD}" destId="{1ADAC5D7-442A-F64A-9ECF-B9D7D4CDEB9D}" srcOrd="5" destOrd="0" presId="urn:microsoft.com/office/officeart/2005/8/layout/default"/>
    <dgm:cxn modelId="{E4984BBE-E988-0842-A732-5E8910F08D1E}" type="presParOf" srcId="{EC441D54-BA73-6C4D-911B-434D1DDE09AD}" destId="{F4F04156-B329-8D49-A4A0-643610B7CC9B}" srcOrd="6" destOrd="0" presId="urn:microsoft.com/office/officeart/2005/8/layout/default"/>
    <dgm:cxn modelId="{B52DE2C7-805F-5146-AC42-13F57B120C55}" type="presParOf" srcId="{EC441D54-BA73-6C4D-911B-434D1DDE09AD}" destId="{DCFB78E1-74EB-FA43-A999-E6054E7759E0}" srcOrd="7" destOrd="0" presId="urn:microsoft.com/office/officeart/2005/8/layout/default"/>
    <dgm:cxn modelId="{46A68153-1C0C-B14C-A135-88A0DE9657E3}" type="presParOf" srcId="{EC441D54-BA73-6C4D-911B-434D1DDE09AD}" destId="{C86F42C7-3DFA-E84B-8592-9329ED461D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A7105-BBDB-7049-98B0-4CAB84477F27}">
      <dsp:nvSpPr>
        <dsp:cNvPr id="0" name=""/>
        <dsp:cNvSpPr/>
      </dsp:nvSpPr>
      <dsp:spPr>
        <a:xfrm>
          <a:off x="39" y="459603"/>
          <a:ext cx="3804862" cy="1182729"/>
        </a:xfrm>
        <a:prstGeom prst="rect">
          <a:avLst/>
        </a:prstGeom>
        <a:solidFill>
          <a:srgbClr val="EFC19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b="1" kern="1200" dirty="0"/>
            <a:t>Communication formelle</a:t>
          </a:r>
        </a:p>
      </dsp:txBody>
      <dsp:txXfrm>
        <a:off x="39" y="459603"/>
        <a:ext cx="3804862" cy="1182729"/>
      </dsp:txXfrm>
    </dsp:sp>
    <dsp:sp modelId="{BE3C4606-CEA1-3740-B017-D7F382CB142F}">
      <dsp:nvSpPr>
        <dsp:cNvPr id="0" name=""/>
        <dsp:cNvSpPr/>
      </dsp:nvSpPr>
      <dsp:spPr>
        <a:xfrm>
          <a:off x="39" y="1642332"/>
          <a:ext cx="3804862" cy="1959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Selon la ligne d'autorité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En lien avec la structure organisationnelle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Prescrite par l</a:t>
          </a:r>
          <a:r>
            <a:rPr lang="ja-JP" altLang="fr-CA" sz="2000" kern="1200" dirty="0"/>
            <a:t>’</a:t>
          </a:r>
          <a:r>
            <a:rPr lang="fr-CA" sz="2000" kern="1200" dirty="0"/>
            <a:t>organisation</a:t>
          </a:r>
        </a:p>
      </dsp:txBody>
      <dsp:txXfrm>
        <a:off x="39" y="1642332"/>
        <a:ext cx="3804862" cy="1959930"/>
      </dsp:txXfrm>
    </dsp:sp>
    <dsp:sp modelId="{268E2C2F-3B04-FE4E-8538-5CD09649AB30}">
      <dsp:nvSpPr>
        <dsp:cNvPr id="0" name=""/>
        <dsp:cNvSpPr/>
      </dsp:nvSpPr>
      <dsp:spPr>
        <a:xfrm>
          <a:off x="4337583" y="459603"/>
          <a:ext cx="3804862" cy="1182729"/>
        </a:xfrm>
        <a:prstGeom prst="rect">
          <a:avLst/>
        </a:prstGeom>
        <a:solidFill>
          <a:srgbClr val="ADD38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b="1" kern="1200" dirty="0"/>
            <a:t>Communication informelle</a:t>
          </a:r>
          <a:endParaRPr lang="fr-FR" sz="3400" kern="1200" dirty="0"/>
        </a:p>
      </dsp:txBody>
      <dsp:txXfrm>
        <a:off x="4337583" y="459603"/>
        <a:ext cx="3804862" cy="1182729"/>
      </dsp:txXfrm>
    </dsp:sp>
    <dsp:sp modelId="{DD51D756-C5E2-EE42-ABF7-BBCF8281E08C}">
      <dsp:nvSpPr>
        <dsp:cNvPr id="0" name=""/>
        <dsp:cNvSpPr/>
      </dsp:nvSpPr>
      <dsp:spPr>
        <a:xfrm>
          <a:off x="4337583" y="1642332"/>
          <a:ext cx="3804862" cy="1959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Ne suit pas la structure hiérarchique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Satisfait au besoin d</a:t>
          </a:r>
          <a:r>
            <a:rPr lang="fr-CA" altLang="ja-JP" sz="2000" kern="1200" dirty="0"/>
            <a:t>’</a:t>
          </a:r>
          <a:r>
            <a:rPr lang="fr-CA" sz="2000" kern="1200" dirty="0"/>
            <a:t>interaction sociale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En lien avec la performance</a:t>
          </a:r>
          <a:br>
            <a:rPr lang="fr-CA" sz="2000" kern="1200" dirty="0"/>
          </a:br>
          <a:r>
            <a:rPr lang="fr-CA" sz="2000" kern="1200" dirty="0"/>
            <a:t>de l</a:t>
          </a:r>
          <a:r>
            <a:rPr lang="fr-CA" altLang="ja-JP" sz="2000" kern="1200" dirty="0"/>
            <a:t>’</a:t>
          </a:r>
          <a:r>
            <a:rPr lang="fr-CA" sz="2000" kern="1200" dirty="0"/>
            <a:t>organisation</a:t>
          </a:r>
        </a:p>
      </dsp:txBody>
      <dsp:txXfrm>
        <a:off x="4337583" y="1642332"/>
        <a:ext cx="3804862" cy="1959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D2D1-0D94-844D-BACF-3D05BC315F61}">
      <dsp:nvSpPr>
        <dsp:cNvPr id="0" name=""/>
        <dsp:cNvSpPr/>
      </dsp:nvSpPr>
      <dsp:spPr>
        <a:xfrm>
          <a:off x="572214" y="1481"/>
          <a:ext cx="2214116" cy="1328469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solidFill>
                <a:schemeClr val="tx1"/>
              </a:solidFill>
            </a:rPr>
            <a:t>Meilleur suivi du rendement des personnes </a:t>
          </a:r>
          <a:br>
            <a:rPr lang="fr-CA" sz="2200" b="1" kern="1200" dirty="0">
              <a:solidFill>
                <a:schemeClr val="tx1"/>
              </a:solidFill>
            </a:rPr>
          </a:br>
          <a:r>
            <a:rPr lang="fr-CA" sz="2200" b="1" kern="1200" dirty="0">
              <a:solidFill>
                <a:schemeClr val="tx1"/>
              </a:solidFill>
            </a:rPr>
            <a:t>et des équipes</a:t>
          </a:r>
        </a:p>
      </dsp:txBody>
      <dsp:txXfrm>
        <a:off x="572214" y="1481"/>
        <a:ext cx="2214116" cy="1328469"/>
      </dsp:txXfrm>
    </dsp:sp>
    <dsp:sp modelId="{F0A8F88B-7262-AE4D-8699-00D869CABBE0}">
      <dsp:nvSpPr>
        <dsp:cNvPr id="0" name=""/>
        <dsp:cNvSpPr/>
      </dsp:nvSpPr>
      <dsp:spPr>
        <a:xfrm>
          <a:off x="3007741" y="1481"/>
          <a:ext cx="2214116" cy="1328469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solidFill>
                <a:schemeClr val="tx1"/>
              </a:solidFill>
            </a:rPr>
            <a:t>Meilleur accès à l’information</a:t>
          </a:r>
        </a:p>
      </dsp:txBody>
      <dsp:txXfrm>
        <a:off x="3007741" y="1481"/>
        <a:ext cx="2214116" cy="1328469"/>
      </dsp:txXfrm>
    </dsp:sp>
    <dsp:sp modelId="{49E4FF75-2E23-754B-924C-4AEF00E27D88}">
      <dsp:nvSpPr>
        <dsp:cNvPr id="0" name=""/>
        <dsp:cNvSpPr/>
      </dsp:nvSpPr>
      <dsp:spPr>
        <a:xfrm>
          <a:off x="5443269" y="1481"/>
          <a:ext cx="2214116" cy="1328469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solidFill>
                <a:schemeClr val="tx1"/>
              </a:solidFill>
            </a:rPr>
            <a:t>Décisions meilleures        (et plus rapides)</a:t>
          </a:r>
        </a:p>
      </dsp:txBody>
      <dsp:txXfrm>
        <a:off x="5443269" y="1481"/>
        <a:ext cx="2214116" cy="1328469"/>
      </dsp:txXfrm>
    </dsp:sp>
    <dsp:sp modelId="{F4F04156-B329-8D49-A4A0-643610B7CC9B}">
      <dsp:nvSpPr>
        <dsp:cNvPr id="0" name=""/>
        <dsp:cNvSpPr/>
      </dsp:nvSpPr>
      <dsp:spPr>
        <a:xfrm>
          <a:off x="1789978" y="1551362"/>
          <a:ext cx="2214116" cy="1328469"/>
        </a:xfrm>
        <a:prstGeom prst="rect">
          <a:avLst/>
        </a:prstGeom>
        <a:solidFill>
          <a:srgbClr val="A3DEE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solidFill>
                <a:schemeClr val="tx1"/>
              </a:solidFill>
            </a:rPr>
            <a:t>Collaboration et partage d’information plus faciles</a:t>
          </a:r>
        </a:p>
      </dsp:txBody>
      <dsp:txXfrm>
        <a:off x="1789978" y="1551362"/>
        <a:ext cx="2214116" cy="1328469"/>
      </dsp:txXfrm>
    </dsp:sp>
    <dsp:sp modelId="{C86F42C7-3DFA-E84B-8592-9329ED461DD3}">
      <dsp:nvSpPr>
        <dsp:cNvPr id="0" name=""/>
        <dsp:cNvSpPr/>
      </dsp:nvSpPr>
      <dsp:spPr>
        <a:xfrm>
          <a:off x="4225505" y="1551362"/>
          <a:ext cx="2214116" cy="1328469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solidFill>
                <a:schemeClr val="tx1"/>
              </a:solidFill>
            </a:rPr>
            <a:t>Meilleure mobilité </a:t>
          </a:r>
          <a:r>
            <a:rPr lang="fr-CA" sz="2200" b="1" kern="1200" dirty="0">
              <a:solidFill>
                <a:srgbClr val="000000"/>
              </a:solidFill>
            </a:rPr>
            <a:t>des employés</a:t>
          </a:r>
        </a:p>
      </dsp:txBody>
      <dsp:txXfrm>
        <a:off x="4225505" y="1551362"/>
        <a:ext cx="2214116" cy="132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11940DF-92BB-9F40-9AD0-22932777B77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12248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La structuration en services</a:t>
            </a:r>
            <a:endParaRPr lang="fr-FR" sz="1000" dirty="0"/>
          </a:p>
          <a:p>
            <a:pPr>
              <a:defRPr/>
            </a:pPr>
            <a:r>
              <a:rPr lang="fr-FR" sz="1000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484784"/>
            <a:ext cx="6552728" cy="4765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8E2C48B-C541-CA4D-AFEE-51DF1276E776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1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706438" y="908050"/>
            <a:ext cx="7772400" cy="4429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defRPr/>
            </a:pPr>
            <a:r>
              <a:rPr lang="fr-FR" dirty="0"/>
              <a:t>La structuration en services</a:t>
            </a:r>
            <a:endParaRPr lang="fr-FR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12776"/>
            <a:ext cx="7272808" cy="4871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CA95D346-80AE-B74C-89BC-D808D90100DE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9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684213" y="90805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La structuration en services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916832"/>
            <a:ext cx="7880386" cy="39219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A9A208E-A590-5C4B-BEF3-34C957B8B7C5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defRPr/>
            </a:pPr>
            <a:r>
              <a:rPr lang="fr-FR" dirty="0"/>
              <a:t>La structuration en services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04864"/>
            <a:ext cx="8010672" cy="3283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06228F8-3028-C34C-AD9F-02BDCA50286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5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Placeholder 1030"/>
          <p:cNvSpPr txBox="1">
            <a:spLocks noChangeArrowheads="1"/>
          </p:cNvSpPr>
          <p:nvPr/>
        </p:nvSpPr>
        <p:spPr>
          <a:xfrm>
            <a:off x="423863" y="908050"/>
            <a:ext cx="825182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La structuration en services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00808"/>
            <a:ext cx="8187232" cy="40558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B15A5BC-BA74-9F4D-8F79-AD6A1140FAA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755650" y="90805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La structuration en services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12776"/>
            <a:ext cx="5904656" cy="50278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7E6ECD9-BA0E-C041-93D6-42395BCCA18A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2771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277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4213" y="692150"/>
            <a:ext cx="7772400" cy="7191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La structuration en services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196752"/>
            <a:ext cx="5953007" cy="52576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158C3B64-3694-2E4E-8435-B7EDB60D1A6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4819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482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815975" y="322263"/>
            <a:ext cx="7772400" cy="803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endParaRPr lang="fr-FR" sz="105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908720"/>
            <a:ext cx="5692177" cy="55047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36867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380833FD-A793-F448-B6A5-D4E659242982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6868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 noChangeArrowheads="1"/>
          </p:cNvSpPr>
          <p:nvPr/>
        </p:nvSpPr>
        <p:spPr>
          <a:xfrm>
            <a:off x="815975" y="322263"/>
            <a:ext cx="7772400" cy="803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endParaRPr lang="fr-FR" sz="105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19" y="1052736"/>
            <a:ext cx="5079419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B15A5BC-BA74-9F4D-8F79-AD6A1140FAA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755650" y="90805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L’approche actuelle...</a:t>
            </a:r>
            <a:endParaRPr lang="fr-FR" sz="1000" dirty="0"/>
          </a:p>
          <a:p>
            <a:pPr>
              <a:defRPr/>
            </a:pPr>
            <a:endParaRPr lang="fr-FR" sz="1000" dirty="0"/>
          </a:p>
          <a:p>
            <a:pPr>
              <a:defRPr/>
            </a:pPr>
            <a:r>
              <a:rPr lang="fr-FR" sz="1600" dirty="0"/>
              <a:t>Les équipes multidisciplinaires et l’émergence de l’holocratie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276872"/>
            <a:ext cx="7198852" cy="37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5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CA" dirty="0"/>
              <a:t>LA STRUCTURE ORGANISATIONNELLE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B15A5BC-BA74-9F4D-8F79-AD6A1140FAA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6" name="Placeholder 1030"/>
          <p:cNvSpPr txBox="1">
            <a:spLocks noChangeArrowheads="1"/>
          </p:cNvSpPr>
          <p:nvPr/>
        </p:nvSpPr>
        <p:spPr bwMode="auto">
          <a:xfrm>
            <a:off x="755650" y="908050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fr-FR" sz="3200" dirty="0"/>
              <a:t>La technologie et la structure</a:t>
            </a:r>
            <a:endParaRPr lang="fr-FR" sz="1000" dirty="0"/>
          </a:p>
          <a:p>
            <a:pPr>
              <a:defRPr/>
            </a:pPr>
            <a:endParaRPr lang="fr-FR" sz="1000" dirty="0"/>
          </a:p>
          <a:p>
            <a:pPr>
              <a:defRPr/>
            </a:pPr>
            <a:r>
              <a:rPr lang="fr-FR" sz="1600" dirty="0"/>
              <a:t>Selon le type de production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2204864"/>
            <a:ext cx="8078191" cy="30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0963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B926C02-DAA2-E040-8623-1947E1567F2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964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9" name="Titre 1"/>
          <p:cNvSpPr txBox="1">
            <a:spLocks noChangeArrowheads="1"/>
          </p:cNvSpPr>
          <p:nvPr/>
        </p:nvSpPr>
        <p:spPr>
          <a:xfrm>
            <a:off x="685800" y="1035050"/>
            <a:ext cx="7772400" cy="731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La communication organisationnelle</a:t>
            </a:r>
            <a:endParaRPr lang="fr-FR" altLang="fr-FR" sz="3200" kern="0" dirty="0"/>
          </a:p>
        </p:txBody>
      </p:sp>
      <p:sp>
        <p:nvSpPr>
          <p:cNvPr id="23" name="Espace réservé du contenu 4"/>
          <p:cNvSpPr txBox="1">
            <a:spLocks/>
          </p:cNvSpPr>
          <p:nvPr/>
        </p:nvSpPr>
        <p:spPr>
          <a:xfrm>
            <a:off x="250825" y="2103438"/>
            <a:ext cx="4038600" cy="3327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fr-CA" sz="24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98400992"/>
              </p:ext>
            </p:extLst>
          </p:nvPr>
        </p:nvGraphicFramePr>
        <p:xfrm>
          <a:off x="526723" y="1872539"/>
          <a:ext cx="8142486" cy="40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324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3011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D29D051F-4163-3D4A-A74C-7CE45DC26BD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12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817563" y="836613"/>
            <a:ext cx="7772400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Les flux de communication</a:t>
            </a:r>
            <a:endParaRPr lang="fr-FR" altLang="fr-FR" sz="3200" kern="0" dirty="0"/>
          </a:p>
        </p:txBody>
      </p:sp>
      <p:grpSp>
        <p:nvGrpSpPr>
          <p:cNvPr id="43014" name="Groupe 1"/>
          <p:cNvGrpSpPr>
            <a:grpSpLocks/>
          </p:cNvGrpSpPr>
          <p:nvPr/>
        </p:nvGrpSpPr>
        <p:grpSpPr bwMode="auto">
          <a:xfrm>
            <a:off x="817563" y="1647825"/>
            <a:ext cx="7354887" cy="4437063"/>
            <a:chOff x="194329" y="1066806"/>
            <a:chExt cx="8811447" cy="5523475"/>
          </a:xfrm>
        </p:grpSpPr>
        <p:pic>
          <p:nvPicPr>
            <p:cNvPr id="53" name="Image 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65741" y="2351554"/>
              <a:ext cx="538984" cy="1079871"/>
            </a:xfrm>
            <a:prstGeom prst="rect">
              <a:avLst/>
            </a:prstGeom>
          </p:spPr>
        </p:pic>
        <p:pic>
          <p:nvPicPr>
            <p:cNvPr id="54" name="Image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79353" y="2337511"/>
              <a:ext cx="538984" cy="1079871"/>
            </a:xfrm>
            <a:prstGeom prst="rect">
              <a:avLst/>
            </a:prstGeom>
          </p:spPr>
        </p:pic>
        <p:pic>
          <p:nvPicPr>
            <p:cNvPr id="55" name="Image 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45826" y="2337511"/>
              <a:ext cx="538984" cy="1079871"/>
            </a:xfrm>
            <a:prstGeom prst="rect">
              <a:avLst/>
            </a:prstGeom>
          </p:spPr>
        </p:pic>
        <p:pic>
          <p:nvPicPr>
            <p:cNvPr id="4301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421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493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255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Image 1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165741" y="1078056"/>
              <a:ext cx="538984" cy="1079871"/>
            </a:xfrm>
            <a:prstGeom prst="rect">
              <a:avLst/>
            </a:prstGeom>
          </p:spPr>
        </p:pic>
        <p:sp>
          <p:nvSpPr>
            <p:cNvPr id="60" name="Parenthèse ouvrante 11"/>
            <p:cNvSpPr>
              <a:spLocks/>
            </p:cNvSpPr>
            <p:nvPr/>
          </p:nvSpPr>
          <p:spPr bwMode="auto">
            <a:xfrm rot="5400000">
              <a:off x="4324887" y="1002523"/>
              <a:ext cx="169953" cy="2424908"/>
            </a:xfrm>
            <a:prstGeom prst="leftBracket">
              <a:avLst>
                <a:gd name="adj" fmla="val 8323"/>
              </a:avLst>
            </a:prstGeom>
            <a:noFill/>
            <a:ln w="25400">
              <a:solidFill>
                <a:srgbClr val="8DC1C5"/>
              </a:solidFill>
              <a:round/>
              <a:headEnd/>
              <a:tailEnd/>
            </a:ln>
            <a:effectLst>
              <a:outerShdw blurRad="40000" dist="20000" dir="5400000" rotWithShape="0">
                <a:schemeClr val="bg1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fr-CA" sz="14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Parenthèse ouvrante 12"/>
            <p:cNvSpPr>
              <a:spLocks/>
            </p:cNvSpPr>
            <p:nvPr/>
          </p:nvSpPr>
          <p:spPr bwMode="auto">
            <a:xfrm rot="5400000">
              <a:off x="3136155" y="3019228"/>
              <a:ext cx="223310" cy="907201"/>
            </a:xfrm>
            <a:prstGeom prst="leftBracket">
              <a:avLst>
                <a:gd name="adj" fmla="val 8332"/>
              </a:avLst>
            </a:prstGeom>
            <a:noFill/>
            <a:ln w="25400">
              <a:solidFill>
                <a:srgbClr val="8DC1C5"/>
              </a:solidFill>
              <a:round/>
              <a:headEnd/>
              <a:tailEnd/>
            </a:ln>
            <a:effectLst>
              <a:outerShdw blurRad="40000" dist="20000" dir="5400000" rotWithShape="0">
                <a:schemeClr val="bg1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fr-CA" sz="1400" dirty="0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302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547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239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724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Parenthèse ouvrante 16"/>
            <p:cNvSpPr>
              <a:spLocks/>
            </p:cNvSpPr>
            <p:nvPr/>
          </p:nvSpPr>
          <p:spPr bwMode="auto">
            <a:xfrm rot="5400000">
              <a:off x="4322933" y="3001441"/>
              <a:ext cx="223311" cy="907201"/>
            </a:xfrm>
            <a:prstGeom prst="leftBracket">
              <a:avLst>
                <a:gd name="adj" fmla="val 8332"/>
              </a:avLst>
            </a:prstGeom>
            <a:noFill/>
            <a:ln w="25400">
              <a:solidFill>
                <a:srgbClr val="8DC1C5"/>
              </a:solidFill>
              <a:round/>
              <a:headEnd/>
              <a:tailEnd/>
            </a:ln>
            <a:effectLst>
              <a:outerShdw blurRad="40000" dist="20000" dir="5400000" rotWithShape="0">
                <a:schemeClr val="bg1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fr-CA" sz="1400" dirty="0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302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60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9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087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86" y="3585265"/>
              <a:ext cx="538984" cy="107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Parenthèse ouvrante 20"/>
            <p:cNvSpPr>
              <a:spLocks/>
            </p:cNvSpPr>
            <p:nvPr/>
          </p:nvSpPr>
          <p:spPr bwMode="auto">
            <a:xfrm rot="5400000">
              <a:off x="5499288" y="3010335"/>
              <a:ext cx="221334" cy="907201"/>
            </a:xfrm>
            <a:prstGeom prst="leftBracket">
              <a:avLst>
                <a:gd name="adj" fmla="val 8330"/>
              </a:avLst>
            </a:prstGeom>
            <a:noFill/>
            <a:ln w="25400">
              <a:solidFill>
                <a:srgbClr val="8DC1C5"/>
              </a:solidFill>
              <a:round/>
              <a:headEnd/>
              <a:tailEnd/>
            </a:ln>
            <a:effectLst>
              <a:outerShdw blurRad="40000" dist="20000" dir="5400000" rotWithShape="0">
                <a:schemeClr val="bg1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fr-CA" sz="14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lèche vers le bas 21"/>
            <p:cNvSpPr/>
            <p:nvPr/>
          </p:nvSpPr>
          <p:spPr>
            <a:xfrm>
              <a:off x="194329" y="1270355"/>
              <a:ext cx="1570960" cy="3851610"/>
            </a:xfrm>
            <a:prstGeom prst="downArrow">
              <a:avLst/>
            </a:prstGeom>
            <a:solidFill>
              <a:srgbClr val="8DC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sz="1400" dirty="0"/>
            </a:p>
          </p:txBody>
        </p:sp>
        <p:sp>
          <p:nvSpPr>
            <p:cNvPr id="71" name="Rectangle à coins arrondis 22"/>
            <p:cNvSpPr/>
            <p:nvPr/>
          </p:nvSpPr>
          <p:spPr>
            <a:xfrm>
              <a:off x="194329" y="1066806"/>
              <a:ext cx="2793873" cy="179241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DC1C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fr-CA" sz="1400" b="1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Communication descendante</a:t>
              </a:r>
            </a:p>
            <a:p>
              <a:pPr algn="ctr" eaLnBrk="1" hangingPunct="1"/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Informer, diriger, coordonner, évaluer</a:t>
              </a:r>
              <a:b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</a:b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les employés</a:t>
              </a:r>
            </a:p>
          </p:txBody>
        </p:sp>
        <p:sp>
          <p:nvSpPr>
            <p:cNvPr id="72" name="Flèche vers le bas 23"/>
            <p:cNvSpPr/>
            <p:nvPr/>
          </p:nvSpPr>
          <p:spPr>
            <a:xfrm rot="10800000">
              <a:off x="7356840" y="1096450"/>
              <a:ext cx="1569057" cy="3906944"/>
            </a:xfrm>
            <a:prstGeom prst="downArrow">
              <a:avLst/>
            </a:prstGeom>
            <a:solidFill>
              <a:srgbClr val="EFC19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sz="1400" dirty="0"/>
            </a:p>
          </p:txBody>
        </p:sp>
        <p:sp>
          <p:nvSpPr>
            <p:cNvPr id="73" name="Rectangle à coins arrondis 24"/>
            <p:cNvSpPr/>
            <p:nvPr/>
          </p:nvSpPr>
          <p:spPr>
            <a:xfrm>
              <a:off x="6211903" y="3197148"/>
              <a:ext cx="2793873" cy="179241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FC19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fr-CA" sz="1400" b="1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Communication ascendante</a:t>
              </a:r>
            </a:p>
            <a:p>
              <a:pPr algn="ctr" eaLnBrk="1" hangingPunct="1"/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…Informer sur le travail, </a:t>
              </a:r>
              <a:b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</a:br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les collègues, les clients, les problèmes</a:t>
              </a:r>
            </a:p>
          </p:txBody>
        </p:sp>
        <p:sp>
          <p:nvSpPr>
            <p:cNvPr id="74" name="Double flèche horizontale 25"/>
            <p:cNvSpPr/>
            <p:nvPr/>
          </p:nvSpPr>
          <p:spPr>
            <a:xfrm rot="325390">
              <a:off x="1860383" y="4977703"/>
              <a:ext cx="5344306" cy="1436696"/>
            </a:xfrm>
            <a:prstGeom prst="leftRightArrow">
              <a:avLst/>
            </a:prstGeom>
            <a:solidFill>
              <a:srgbClr val="EC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 sz="1400" dirty="0"/>
            </a:p>
          </p:txBody>
        </p:sp>
        <p:sp>
          <p:nvSpPr>
            <p:cNvPr id="75" name="Rectangle à coins arrondis 26"/>
            <p:cNvSpPr/>
            <p:nvPr/>
          </p:nvSpPr>
          <p:spPr>
            <a:xfrm>
              <a:off x="3170783" y="4797868"/>
              <a:ext cx="2793874" cy="179241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CEA8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fr-CA" sz="1400" b="1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Communication horizontale et diagonale</a:t>
              </a:r>
            </a:p>
            <a:p>
              <a:pPr algn="ctr" eaLnBrk="1" hangingPunct="1"/>
              <a:r>
                <a:rPr lang="fr-CA" sz="1400" dirty="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rPr>
                <a:t>Gagner du temps, être efficace et rapide, mais…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5059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9C17E13-ACA6-7E46-84FF-83926191A1C0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5060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1050925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Les types de réseaux de communication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988840"/>
            <a:ext cx="8056330" cy="39035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7107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8BAB71D6-704B-8D44-9391-05A8DDF98686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8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1044575"/>
            <a:ext cx="7772400" cy="731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Les influences des technologies </a:t>
            </a:r>
            <a:br>
              <a:rPr lang="en-US" altLang="fr-FR" sz="3200" dirty="0"/>
            </a:br>
            <a:r>
              <a:rPr lang="en-US" altLang="fr-FR" sz="3200" dirty="0"/>
              <a:t>sur la communication</a:t>
            </a:r>
            <a:endParaRPr lang="fr-FR" altLang="fr-FR" sz="3200" kern="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02361615"/>
              </p:ext>
            </p:extLst>
          </p:nvPr>
        </p:nvGraphicFramePr>
        <p:xfrm>
          <a:off x="539750" y="2708275"/>
          <a:ext cx="8229600" cy="28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49155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DCC53857-08E9-9A4A-A4F8-31711B8D0EA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9156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620713"/>
            <a:ext cx="7772400" cy="7318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Trois applications</a:t>
            </a:r>
            <a:endParaRPr lang="fr-FR" altLang="fr-FR" sz="3200" kern="0" dirty="0"/>
          </a:p>
        </p:txBody>
      </p:sp>
      <p:grpSp>
        <p:nvGrpSpPr>
          <p:cNvPr id="49158" name="Groupe 1"/>
          <p:cNvGrpSpPr>
            <a:grpSpLocks/>
          </p:cNvGrpSpPr>
          <p:nvPr/>
        </p:nvGrpSpPr>
        <p:grpSpPr bwMode="auto">
          <a:xfrm>
            <a:off x="539750" y="1606550"/>
            <a:ext cx="7992690" cy="4195763"/>
            <a:chOff x="365423" y="1038687"/>
            <a:chExt cx="8479032" cy="5146686"/>
          </a:xfrm>
        </p:grpSpPr>
        <p:sp>
          <p:nvSpPr>
            <p:cNvPr id="9" name="Rectangle à coins arrondis 4"/>
            <p:cNvSpPr>
              <a:spLocks noChangeArrowheads="1"/>
            </p:cNvSpPr>
            <p:nvPr/>
          </p:nvSpPr>
          <p:spPr bwMode="auto">
            <a:xfrm>
              <a:off x="5625124" y="3093078"/>
              <a:ext cx="3219331" cy="30922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8DC1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ctr" eaLnBrk="1" hangingPunct="1"/>
              <a:r>
                <a:rPr lang="fr-CA" b="1" dirty="0">
                  <a:ea typeface="Osaka" charset="0"/>
                  <a:cs typeface="Osaka" charset="0"/>
                </a:rPr>
                <a:t>Réseaux sociaux</a:t>
              </a:r>
            </a:p>
          </p:txBody>
        </p:sp>
        <p:sp>
          <p:nvSpPr>
            <p:cNvPr id="10" name="Rectangle à coins arrondis 5"/>
            <p:cNvSpPr>
              <a:spLocks noChangeArrowheads="1"/>
            </p:cNvSpPr>
            <p:nvPr/>
          </p:nvSpPr>
          <p:spPr bwMode="auto">
            <a:xfrm>
              <a:off x="365423" y="3093078"/>
              <a:ext cx="2443884" cy="30922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8DC1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r>
                <a:rPr lang="fr-CA" b="1" dirty="0">
                  <a:latin typeface="+mn-lt"/>
                  <a:ea typeface="+mn-ea"/>
                  <a:cs typeface="+mn-cs"/>
                </a:rPr>
                <a:t>Courriel</a:t>
              </a:r>
            </a:p>
          </p:txBody>
        </p:sp>
        <p:pic>
          <p:nvPicPr>
            <p:cNvPr id="49161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49" y="3853527"/>
              <a:ext cx="1570802" cy="157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2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697" y="4024505"/>
              <a:ext cx="2364828" cy="145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à coins arrondis 8"/>
            <p:cNvSpPr>
              <a:spLocks noChangeArrowheads="1"/>
            </p:cNvSpPr>
            <p:nvPr/>
          </p:nvSpPr>
          <p:spPr bwMode="auto">
            <a:xfrm>
              <a:off x="3009309" y="1038687"/>
              <a:ext cx="2443883" cy="34720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8DC1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algn="ctr" eaLnBrk="1" hangingPunct="1"/>
              <a:r>
                <a:rPr lang="fr-CA" b="1" dirty="0">
                  <a:ea typeface="Osaka" charset="0"/>
                  <a:cs typeface="Osaka" charset="0"/>
                </a:rPr>
                <a:t>Messagerie instantanée</a:t>
              </a:r>
            </a:p>
          </p:txBody>
        </p:sp>
        <p:pic>
          <p:nvPicPr>
            <p:cNvPr id="49164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09614" y="2302569"/>
              <a:ext cx="1866900" cy="165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1203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719290C4-DF79-3148-9773-1F958F8ACBED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04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908050"/>
            <a:ext cx="7772400" cy="731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Les incidences des technologies </a:t>
            </a:r>
            <a:endParaRPr lang="fr-FR" altLang="fr-FR" sz="3200" kern="0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1403647" y="2184400"/>
            <a:ext cx="7294265" cy="4392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Pas de contraintes de distance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Pas de contraintes de temps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Collaboration plus facile des employés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Intégration plus facile des processus de travail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Accroissement de l</a:t>
            </a:r>
            <a:r>
              <a:rPr lang="ja-JP" altLang="fr-CA" sz="2000" dirty="0"/>
              <a:t>’</a:t>
            </a:r>
            <a:r>
              <a:rPr lang="fr-CA" sz="2000" dirty="0"/>
              <a:t>efficacité de l</a:t>
            </a:r>
            <a:r>
              <a:rPr lang="fr-FR" altLang="ja-JP" sz="2000" dirty="0"/>
              <a:t>’</a:t>
            </a:r>
            <a:r>
              <a:rPr lang="fr-CA" sz="2000" dirty="0"/>
              <a:t>entreprise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CA" sz="2000" dirty="0"/>
          </a:p>
          <a:p>
            <a:pPr marL="342900" indent="-342900">
              <a:spcBef>
                <a:spcPct val="20000"/>
              </a:spcBef>
            </a:pPr>
            <a:r>
              <a:rPr lang="fr-CA" sz="2400" b="1" dirty="0"/>
              <a:t>MAIS…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Coût psychologique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A" sz="2000" dirty="0"/>
              <a:t>Limite à tracer entre vie personnelle </a:t>
            </a:r>
            <a:br>
              <a:rPr lang="fr-CA" sz="2000" dirty="0"/>
            </a:br>
            <a:r>
              <a:rPr lang="fr-CA" sz="2000" dirty="0"/>
              <a:t>et vie professionnelle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3251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FC762AD0-33C0-D042-8880-59E417E1699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53252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968375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choix du bon </a:t>
            </a:r>
            <a:r>
              <a:rPr lang="fr-CA" dirty="0" err="1">
                <a:solidFill>
                  <a:schemeClr val="tx2"/>
                </a:solidFill>
              </a:rPr>
              <a:t>média</a:t>
            </a:r>
            <a:r>
              <a:rPr lang="fr-CA" dirty="0">
                <a:solidFill>
                  <a:schemeClr val="tx2"/>
                </a:solidFill>
              </a:rPr>
              <a:t> de communication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132856"/>
            <a:ext cx="8348439" cy="39934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5299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6817AC5B-A756-AA40-946F-30A24CD28C27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55300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6921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télétravail</a:t>
            </a:r>
            <a:endParaRPr lang="fr-CA" sz="1000" dirty="0">
              <a:solidFill>
                <a:schemeClr val="tx2"/>
              </a:solidFill>
            </a:endParaRPr>
          </a:p>
          <a:p>
            <a:pPr algn="ctr"/>
            <a:endParaRPr lang="fr-CA" sz="1000" dirty="0">
              <a:solidFill>
                <a:schemeClr val="tx2"/>
              </a:solidFill>
            </a:endParaRPr>
          </a:p>
          <a:p>
            <a:pPr algn="ctr"/>
            <a:r>
              <a:rPr lang="fr-CA" sz="1600" dirty="0">
                <a:solidFill>
                  <a:schemeClr val="tx2"/>
                </a:solidFill>
              </a:rPr>
              <a:t>Il n’y a pas qu’une façon de faire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1866" y="1914564"/>
            <a:ext cx="7720052" cy="38210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5299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6817AC5B-A756-AA40-946F-30A24CD28C27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55300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692150"/>
            <a:ext cx="7772400" cy="7318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télétravail</a:t>
            </a:r>
            <a:endParaRPr lang="fr-CA" sz="1000" dirty="0">
              <a:solidFill>
                <a:schemeClr val="tx2"/>
              </a:solidFill>
            </a:endParaRPr>
          </a:p>
          <a:p>
            <a:pPr algn="ctr"/>
            <a:endParaRPr lang="fr-CA" sz="1000" dirty="0">
              <a:solidFill>
                <a:schemeClr val="tx2"/>
              </a:solidFill>
            </a:endParaRPr>
          </a:p>
          <a:p>
            <a:pPr algn="ctr"/>
            <a:r>
              <a:rPr lang="fr-CA" sz="1600" dirty="0">
                <a:solidFill>
                  <a:schemeClr val="tx2"/>
                </a:solidFill>
              </a:rPr>
              <a:t>vu par les organisations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107283"/>
            <a:ext cx="7955880" cy="37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Définir la chaîne de commandement et comparer les modes </a:t>
            </a:r>
            <a:br>
              <a:rPr lang="fr-CA" sz="1400" dirty="0"/>
            </a:br>
            <a:r>
              <a:rPr lang="fr-CA" sz="1400" dirty="0"/>
              <a:t>de décision centralisé et décentralisé.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Comparer les modèles d’organisation de type mécaniste </a:t>
            </a:r>
            <a:br>
              <a:rPr lang="fr-CA" sz="1400" dirty="0"/>
            </a:br>
            <a:r>
              <a:rPr lang="fr-CA" sz="1400" dirty="0"/>
              <a:t>et organique, et mettre en évidence leurs différences.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Définir les principaux éléments de la structure organisationnelle </a:t>
            </a:r>
            <a:br>
              <a:rPr lang="fr-CA" sz="1400" dirty="0"/>
            </a:br>
            <a:r>
              <a:rPr lang="fr-CA" sz="1400" dirty="0"/>
              <a:t>et expliquer les facteurs qui les déterminent.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Définir la communication organisationnelle, formelle et informelle,</a:t>
            </a:r>
            <a:br>
              <a:rPr lang="fr-CA" sz="1400" dirty="0"/>
            </a:br>
            <a:r>
              <a:rPr lang="fr-CA" sz="1400" dirty="0"/>
              <a:t>et décrire les directions des flux de communication.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fr-CA" sz="1400" dirty="0"/>
              <a:t>Décrire les influences des technologies de l’information </a:t>
            </a:r>
            <a:br>
              <a:rPr lang="fr-CA" sz="1400" dirty="0"/>
            </a:br>
            <a:r>
              <a:rPr lang="fr-CA" sz="1400" dirty="0"/>
              <a:t>sur la communication.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7347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D02A0431-F155-DF4E-8ECB-8A8F1292DB61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57348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 noChangeArrowheads="1"/>
          </p:cNvSpPr>
          <p:nvPr/>
        </p:nvSpPr>
        <p:spPr>
          <a:xfrm>
            <a:off x="685800" y="681038"/>
            <a:ext cx="7772400" cy="7318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CA" dirty="0">
                <a:solidFill>
                  <a:schemeClr val="tx2"/>
                </a:solidFill>
              </a:rPr>
              <a:t>Le télétravail</a:t>
            </a:r>
            <a:endParaRPr lang="fr-CA" sz="1000" dirty="0">
              <a:solidFill>
                <a:schemeClr val="tx2"/>
              </a:solidFill>
            </a:endParaRPr>
          </a:p>
          <a:p>
            <a:pPr algn="ctr"/>
            <a:endParaRPr lang="fr-CA" sz="1000" dirty="0">
              <a:solidFill>
                <a:schemeClr val="tx2"/>
              </a:solidFill>
            </a:endParaRPr>
          </a:p>
          <a:p>
            <a:pPr algn="ctr"/>
            <a:r>
              <a:rPr lang="fr-CA" sz="1600" dirty="0">
                <a:solidFill>
                  <a:schemeClr val="tx2"/>
                </a:solidFill>
              </a:rPr>
              <a:t>vu par les employés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44824"/>
            <a:ext cx="7816056" cy="4286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La chaîne de commandement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47" name="Text Box 29"/>
          <p:cNvSpPr txBox="1">
            <a:spLocks noChangeArrowheads="1"/>
          </p:cNvSpPr>
          <p:nvPr/>
        </p:nvSpPr>
        <p:spPr bwMode="auto">
          <a:xfrm>
            <a:off x="467544" y="1628800"/>
            <a:ext cx="98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fr-CA" sz="1400" dirty="0">
                <a:solidFill>
                  <a:srgbClr val="7A9A5D"/>
                </a:solidFill>
                <a:latin typeface="Arial Black" charset="0"/>
                <a:ea typeface="MS PGothic" charset="0"/>
                <a:cs typeface="MS PGothic" charset="0"/>
              </a:rPr>
              <a:t>Autorité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67544" y="1916832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fr-CA" sz="1400" dirty="0">
                <a:solidFill>
                  <a:srgbClr val="7A9A5D"/>
                </a:solidFill>
                <a:latin typeface="Arial Black" charset="0"/>
                <a:ea typeface="MS PGothic" charset="0"/>
                <a:cs typeface="MS PGothic" charset="0"/>
              </a:rPr>
              <a:t>Responsabilité</a:t>
            </a:r>
          </a:p>
        </p:txBody>
      </p:sp>
      <p:sp>
        <p:nvSpPr>
          <p:cNvPr id="10249" name="Text Box 29"/>
          <p:cNvSpPr txBox="1">
            <a:spLocks noChangeArrowheads="1"/>
          </p:cNvSpPr>
          <p:nvPr/>
        </p:nvSpPr>
        <p:spPr bwMode="auto">
          <a:xfrm>
            <a:off x="467544" y="2204864"/>
            <a:ext cx="27495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fr-CA" sz="1400" dirty="0">
                <a:solidFill>
                  <a:srgbClr val="7A9A5D"/>
                </a:solidFill>
                <a:latin typeface="Arial Black" charset="0"/>
                <a:ea typeface="MS PGothic" charset="0"/>
                <a:cs typeface="MS PGothic" charset="0"/>
              </a:rPr>
              <a:t>Unité de commandement</a:t>
            </a:r>
          </a:p>
        </p:txBody>
      </p:sp>
      <p:grpSp>
        <p:nvGrpSpPr>
          <p:cNvPr id="10250" name="Groupe 4"/>
          <p:cNvGrpSpPr>
            <a:grpSpLocks/>
          </p:cNvGrpSpPr>
          <p:nvPr/>
        </p:nvGrpSpPr>
        <p:grpSpPr bwMode="auto">
          <a:xfrm>
            <a:off x="2051720" y="2060848"/>
            <a:ext cx="6280150" cy="3906838"/>
            <a:chOff x="971550" y="1628775"/>
            <a:chExt cx="7200900" cy="4476894"/>
          </a:xfrm>
        </p:grpSpPr>
        <p:sp>
          <p:nvSpPr>
            <p:cNvPr id="10251" name="Text Box 23"/>
            <p:cNvSpPr txBox="1">
              <a:spLocks noChangeArrowheads="1"/>
            </p:cNvSpPr>
            <p:nvPr/>
          </p:nvSpPr>
          <p:spPr bwMode="auto">
            <a:xfrm>
              <a:off x="3400425" y="1657350"/>
              <a:ext cx="895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2400" dirty="0">
                  <a:solidFill>
                    <a:srgbClr val="000000"/>
                  </a:solidFill>
                  <a:latin typeface="Arial Black" charset="0"/>
                  <a:ea typeface="MS PGothic" charset="0"/>
                  <a:cs typeface="MS PGothic" charset="0"/>
                </a:rPr>
                <a:t>PDG</a:t>
              </a:r>
            </a:p>
          </p:txBody>
        </p:sp>
        <p:sp>
          <p:nvSpPr>
            <p:cNvPr id="10252" name="Text Box 25"/>
            <p:cNvSpPr txBox="1">
              <a:spLocks noChangeArrowheads="1"/>
            </p:cNvSpPr>
            <p:nvPr/>
          </p:nvSpPr>
          <p:spPr bwMode="auto">
            <a:xfrm>
              <a:off x="3442494" y="3530543"/>
              <a:ext cx="641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2400" dirty="0">
                  <a:solidFill>
                    <a:srgbClr val="000000"/>
                  </a:solidFill>
                  <a:latin typeface="Arial Black" charset="0"/>
                  <a:ea typeface="MS PGothic" charset="0"/>
                  <a:cs typeface="MS PGothic" charset="0"/>
                </a:rPr>
                <a:t>VP</a:t>
              </a:r>
            </a:p>
          </p:txBody>
        </p:sp>
        <p:sp>
          <p:nvSpPr>
            <p:cNvPr id="10253" name="Text Box 26"/>
            <p:cNvSpPr txBox="1">
              <a:spLocks noChangeArrowheads="1"/>
            </p:cNvSpPr>
            <p:nvPr/>
          </p:nvSpPr>
          <p:spPr bwMode="auto">
            <a:xfrm>
              <a:off x="5493675" y="3517427"/>
              <a:ext cx="641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2400" dirty="0">
                  <a:solidFill>
                    <a:srgbClr val="000000"/>
                  </a:solidFill>
                  <a:latin typeface="Arial Black" charset="0"/>
                  <a:ea typeface="MS PGothic" charset="0"/>
                  <a:cs typeface="MS PGothic" charset="0"/>
                </a:rPr>
                <a:t>VP</a:t>
              </a:r>
            </a:p>
          </p:txBody>
        </p:sp>
        <p:sp>
          <p:nvSpPr>
            <p:cNvPr id="10254" name="Text Box 30"/>
            <p:cNvSpPr txBox="1">
              <a:spLocks noChangeArrowheads="1"/>
            </p:cNvSpPr>
            <p:nvPr/>
          </p:nvSpPr>
          <p:spPr bwMode="auto">
            <a:xfrm>
              <a:off x="6602314" y="2105025"/>
              <a:ext cx="936475" cy="58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fr-CA" sz="1600" b="1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Adjoint</a:t>
              </a:r>
            </a:p>
            <a:p>
              <a:pPr eaLnBrk="1" hangingPunct="1"/>
              <a:r>
                <a:rPr lang="fr-CA" sz="1600" b="1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du PDG</a:t>
              </a:r>
            </a:p>
          </p:txBody>
        </p:sp>
        <p:grpSp>
          <p:nvGrpSpPr>
            <p:cNvPr id="10255" name="Groupe 9"/>
            <p:cNvGrpSpPr>
              <a:grpSpLocks/>
            </p:cNvGrpSpPr>
            <p:nvPr/>
          </p:nvGrpSpPr>
          <p:grpSpPr bwMode="auto">
            <a:xfrm>
              <a:off x="971550" y="1628775"/>
              <a:ext cx="7200900" cy="4476894"/>
              <a:chOff x="971550" y="1628775"/>
              <a:chExt cx="7200900" cy="4476894"/>
            </a:xfrm>
          </p:grpSpPr>
          <p:sp>
            <p:nvSpPr>
              <p:cNvPr id="10256" name="Rectangle 10"/>
              <p:cNvSpPr>
                <a:spLocks noChangeArrowheads="1"/>
              </p:cNvSpPr>
              <p:nvPr/>
            </p:nvSpPr>
            <p:spPr bwMode="auto">
              <a:xfrm>
                <a:off x="3022600" y="1628775"/>
                <a:ext cx="1512888" cy="5746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7" name="Rectangle 11"/>
              <p:cNvSpPr>
                <a:spLocks noChangeArrowheads="1"/>
              </p:cNvSpPr>
              <p:nvPr/>
            </p:nvSpPr>
            <p:spPr bwMode="auto">
              <a:xfrm>
                <a:off x="6300788" y="4545013"/>
                <a:ext cx="1871662" cy="358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8" name="Rectangle 12"/>
              <p:cNvSpPr>
                <a:spLocks noChangeArrowheads="1"/>
              </p:cNvSpPr>
              <p:nvPr/>
            </p:nvSpPr>
            <p:spPr bwMode="auto">
              <a:xfrm>
                <a:off x="5076825" y="3500438"/>
                <a:ext cx="1512888" cy="5746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9" name="Rectangle 13"/>
              <p:cNvSpPr>
                <a:spLocks noChangeArrowheads="1"/>
              </p:cNvSpPr>
              <p:nvPr/>
            </p:nvSpPr>
            <p:spPr bwMode="auto">
              <a:xfrm>
                <a:off x="971550" y="3500438"/>
                <a:ext cx="1512888" cy="5746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60" name="Rectangle 14"/>
              <p:cNvSpPr>
                <a:spLocks noChangeArrowheads="1"/>
              </p:cNvSpPr>
              <p:nvPr/>
            </p:nvSpPr>
            <p:spPr bwMode="auto">
              <a:xfrm>
                <a:off x="3022600" y="3500438"/>
                <a:ext cx="1512888" cy="5746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61" name="Rectangle 15"/>
              <p:cNvSpPr>
                <a:spLocks noChangeArrowheads="1"/>
              </p:cNvSpPr>
              <p:nvPr/>
            </p:nvSpPr>
            <p:spPr bwMode="auto">
              <a:xfrm>
                <a:off x="4133850" y="4545013"/>
                <a:ext cx="1733550" cy="365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62" name="Line 11"/>
              <p:cNvSpPr>
                <a:spLocks noChangeShapeType="1"/>
              </p:cNvSpPr>
              <p:nvPr/>
            </p:nvSpPr>
            <p:spPr bwMode="auto">
              <a:xfrm>
                <a:off x="3779838" y="2203450"/>
                <a:ext cx="0" cy="12969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3" name="Line 12"/>
              <p:cNvSpPr>
                <a:spLocks noChangeShapeType="1"/>
              </p:cNvSpPr>
              <p:nvPr/>
            </p:nvSpPr>
            <p:spPr bwMode="auto">
              <a:xfrm>
                <a:off x="1763713" y="2781300"/>
                <a:ext cx="41036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4" name="Line 13"/>
              <p:cNvSpPr>
                <a:spLocks noChangeShapeType="1"/>
              </p:cNvSpPr>
              <p:nvPr/>
            </p:nvSpPr>
            <p:spPr bwMode="auto">
              <a:xfrm>
                <a:off x="5867400" y="2781300"/>
                <a:ext cx="0" cy="719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5" name="Line 15"/>
              <p:cNvSpPr>
                <a:spLocks noChangeShapeType="1"/>
              </p:cNvSpPr>
              <p:nvPr/>
            </p:nvSpPr>
            <p:spPr bwMode="auto">
              <a:xfrm>
                <a:off x="1763713" y="2781300"/>
                <a:ext cx="0" cy="719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6" name="Line 16"/>
              <p:cNvSpPr>
                <a:spLocks noChangeShapeType="1"/>
              </p:cNvSpPr>
              <p:nvPr/>
            </p:nvSpPr>
            <p:spPr bwMode="auto">
              <a:xfrm>
                <a:off x="5867400" y="4075113"/>
                <a:ext cx="0" cy="2905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7" name="Line 17"/>
              <p:cNvSpPr>
                <a:spLocks noChangeShapeType="1"/>
              </p:cNvSpPr>
              <p:nvPr/>
            </p:nvSpPr>
            <p:spPr bwMode="auto">
              <a:xfrm>
                <a:off x="5076825" y="4365625"/>
                <a:ext cx="2159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8" name="Line 20"/>
              <p:cNvSpPr>
                <a:spLocks noChangeShapeType="1"/>
              </p:cNvSpPr>
              <p:nvPr/>
            </p:nvSpPr>
            <p:spPr bwMode="auto">
              <a:xfrm>
                <a:off x="5076825" y="4910138"/>
                <a:ext cx="0" cy="4048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69" name="Line 21"/>
              <p:cNvSpPr>
                <a:spLocks noChangeShapeType="1"/>
              </p:cNvSpPr>
              <p:nvPr/>
            </p:nvSpPr>
            <p:spPr bwMode="auto">
              <a:xfrm>
                <a:off x="3779838" y="2420938"/>
                <a:ext cx="2520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70" name="Rectangle 24"/>
              <p:cNvSpPr>
                <a:spLocks noChangeArrowheads="1"/>
              </p:cNvSpPr>
              <p:nvPr/>
            </p:nvSpPr>
            <p:spPr bwMode="auto">
              <a:xfrm>
                <a:off x="6300788" y="2132013"/>
                <a:ext cx="1584325" cy="5778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fr-FR" dirty="0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1" name="Text Box 24"/>
              <p:cNvSpPr txBox="1">
                <a:spLocks noChangeArrowheads="1"/>
              </p:cNvSpPr>
              <p:nvPr/>
            </p:nvSpPr>
            <p:spPr bwMode="auto">
              <a:xfrm>
                <a:off x="1384317" y="3530543"/>
                <a:ext cx="6413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fr-CA" sz="2400" dirty="0">
                    <a:solidFill>
                      <a:srgbClr val="000000"/>
                    </a:solidFill>
                    <a:latin typeface="Arial Black" charset="0"/>
                    <a:ea typeface="MS PGothic" charset="0"/>
                    <a:cs typeface="MS PGothic" charset="0"/>
                  </a:rPr>
                  <a:t>VP</a:t>
                </a:r>
              </a:p>
            </p:txBody>
          </p:sp>
          <p:sp>
            <p:nvSpPr>
              <p:cNvPr id="10272" name="Text Box 27"/>
              <p:cNvSpPr txBox="1">
                <a:spLocks noChangeArrowheads="1"/>
              </p:cNvSpPr>
              <p:nvPr/>
            </p:nvSpPr>
            <p:spPr bwMode="auto">
              <a:xfrm>
                <a:off x="4133851" y="4567616"/>
                <a:ext cx="17335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algn="ctr" eaLnBrk="1" hangingPunct="1"/>
                <a:r>
                  <a:rPr lang="fr-CA" sz="1600" dirty="0">
                    <a:solidFill>
                      <a:srgbClr val="000000"/>
                    </a:solidFill>
                    <a:latin typeface="Arial Black" charset="0"/>
                    <a:ea typeface="MS PGothic" charset="0"/>
                    <a:cs typeface="MS PGothic" charset="0"/>
                  </a:rPr>
                  <a:t>Directeur</a:t>
                </a:r>
              </a:p>
            </p:txBody>
          </p:sp>
          <p:sp>
            <p:nvSpPr>
              <p:cNvPr id="10273" name="Line 31"/>
              <p:cNvSpPr>
                <a:spLocks noChangeShapeType="1"/>
              </p:cNvSpPr>
              <p:nvPr/>
            </p:nvSpPr>
            <p:spPr bwMode="auto">
              <a:xfrm flipH="1">
                <a:off x="6300788" y="2709863"/>
                <a:ext cx="288925" cy="7905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74" name="Line 32"/>
              <p:cNvSpPr>
                <a:spLocks noChangeShapeType="1"/>
              </p:cNvSpPr>
              <p:nvPr/>
            </p:nvSpPr>
            <p:spPr bwMode="auto">
              <a:xfrm flipH="1">
                <a:off x="7019925" y="2709863"/>
                <a:ext cx="215900" cy="1835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75" name="Text Box 42"/>
              <p:cNvSpPr txBox="1">
                <a:spLocks noChangeArrowheads="1"/>
              </p:cNvSpPr>
              <p:nvPr/>
            </p:nvSpPr>
            <p:spPr bwMode="auto">
              <a:xfrm>
                <a:off x="6300788" y="4545012"/>
                <a:ext cx="18716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algn="ctr" eaLnBrk="1" hangingPunct="1"/>
                <a:r>
                  <a:rPr lang="fr-CA" sz="1600" dirty="0">
                    <a:solidFill>
                      <a:srgbClr val="000000"/>
                    </a:solidFill>
                    <a:latin typeface="Arial Black" charset="0"/>
                    <a:ea typeface="MS PGothic" charset="0"/>
                    <a:cs typeface="MS PGothic" charset="0"/>
                  </a:rPr>
                  <a:t>Directeur</a:t>
                </a:r>
              </a:p>
            </p:txBody>
          </p:sp>
          <p:sp>
            <p:nvSpPr>
              <p:cNvPr id="10276" name="Text Box 43"/>
              <p:cNvSpPr txBox="1">
                <a:spLocks noChangeArrowheads="1"/>
              </p:cNvSpPr>
              <p:nvPr/>
            </p:nvSpPr>
            <p:spPr bwMode="auto">
              <a:xfrm>
                <a:off x="4093213" y="5305020"/>
                <a:ext cx="1985592" cy="388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fr-CA" sz="1600" dirty="0">
                    <a:solidFill>
                      <a:srgbClr val="000000"/>
                    </a:solidFill>
                    <a:latin typeface="Arial Black" charset="0"/>
                    <a:ea typeface="MS PGothic" charset="0"/>
                    <a:cs typeface="MS PGothic" charset="0"/>
                  </a:rPr>
                  <a:t>Contremaître</a:t>
                </a:r>
              </a:p>
            </p:txBody>
          </p:sp>
          <p:sp>
            <p:nvSpPr>
              <p:cNvPr id="10277" name="Text Box 44"/>
              <p:cNvSpPr txBox="1">
                <a:spLocks noChangeArrowheads="1"/>
              </p:cNvSpPr>
              <p:nvPr/>
            </p:nvSpPr>
            <p:spPr bwMode="auto">
              <a:xfrm>
                <a:off x="1448028" y="5707120"/>
                <a:ext cx="13906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fr-CA" sz="1800" dirty="0">
                    <a:solidFill>
                      <a:srgbClr val="000000"/>
                    </a:solidFill>
                    <a:latin typeface="Arial Black" charset="0"/>
                    <a:ea typeface="MS PGothic" charset="0"/>
                    <a:cs typeface="MS PGothic" charset="0"/>
                  </a:rPr>
                  <a:t>Employés</a:t>
                </a:r>
              </a:p>
            </p:txBody>
          </p:sp>
          <p:sp>
            <p:nvSpPr>
              <p:cNvPr id="10278" name="Text Box 45"/>
              <p:cNvSpPr txBox="1">
                <a:spLocks noChangeArrowheads="1"/>
              </p:cNvSpPr>
              <p:nvPr/>
            </p:nvSpPr>
            <p:spPr bwMode="auto">
              <a:xfrm>
                <a:off x="4381500" y="5738957"/>
                <a:ext cx="13906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fr-CA" sz="1800" dirty="0">
                    <a:solidFill>
                      <a:srgbClr val="000000"/>
                    </a:solidFill>
                    <a:latin typeface="Arial Black" charset="0"/>
                    <a:ea typeface="MS PGothic" charset="0"/>
                    <a:cs typeface="MS PGothic" charset="0"/>
                  </a:rPr>
                  <a:t>Employés</a:t>
                </a:r>
              </a:p>
            </p:txBody>
          </p:sp>
          <p:sp>
            <p:nvSpPr>
              <p:cNvPr id="10279" name="Text Box 46"/>
              <p:cNvSpPr txBox="1">
                <a:spLocks noChangeArrowheads="1"/>
              </p:cNvSpPr>
              <p:nvPr/>
            </p:nvSpPr>
            <p:spPr bwMode="auto">
              <a:xfrm>
                <a:off x="6781800" y="5729634"/>
                <a:ext cx="13906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fr-CA" sz="1800" dirty="0">
                    <a:latin typeface="Arial Black" charset="0"/>
                    <a:ea typeface="MS PGothic" charset="0"/>
                    <a:cs typeface="MS PGothic" charset="0"/>
                  </a:rPr>
                  <a:t>Employés</a:t>
                </a:r>
              </a:p>
            </p:txBody>
          </p:sp>
          <p:sp>
            <p:nvSpPr>
              <p:cNvPr id="10280" name="Line 47"/>
              <p:cNvSpPr>
                <a:spLocks noChangeShapeType="1"/>
              </p:cNvSpPr>
              <p:nvPr/>
            </p:nvSpPr>
            <p:spPr bwMode="auto">
              <a:xfrm flipH="1">
                <a:off x="2195513" y="5516563"/>
                <a:ext cx="1938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81" name="Line 48"/>
              <p:cNvSpPr>
                <a:spLocks noChangeShapeType="1"/>
              </p:cNvSpPr>
              <p:nvPr/>
            </p:nvSpPr>
            <p:spPr bwMode="auto">
              <a:xfrm>
                <a:off x="6029962" y="5516563"/>
                <a:ext cx="14947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82" name="Line 50"/>
              <p:cNvSpPr>
                <a:spLocks noChangeShapeType="1"/>
              </p:cNvSpPr>
              <p:nvPr/>
            </p:nvSpPr>
            <p:spPr bwMode="auto">
              <a:xfrm>
                <a:off x="7524750" y="5516563"/>
                <a:ext cx="0" cy="108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83" name="Line 51"/>
              <p:cNvSpPr>
                <a:spLocks noChangeShapeType="1"/>
              </p:cNvSpPr>
              <p:nvPr/>
            </p:nvSpPr>
            <p:spPr bwMode="auto">
              <a:xfrm flipV="1">
                <a:off x="5076825" y="5601976"/>
                <a:ext cx="0" cy="1749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84" name="Line 54"/>
              <p:cNvSpPr>
                <a:spLocks noChangeShapeType="1"/>
              </p:cNvSpPr>
              <p:nvPr/>
            </p:nvSpPr>
            <p:spPr bwMode="auto">
              <a:xfrm>
                <a:off x="2484438" y="3949700"/>
                <a:ext cx="1649412" cy="8318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85" name="Line 57"/>
              <p:cNvSpPr>
                <a:spLocks noChangeShapeType="1"/>
              </p:cNvSpPr>
              <p:nvPr/>
            </p:nvSpPr>
            <p:spPr bwMode="auto">
              <a:xfrm>
                <a:off x="2197100" y="4083050"/>
                <a:ext cx="1936750" cy="14335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86" name="Line 58"/>
              <p:cNvSpPr>
                <a:spLocks noChangeShapeType="1"/>
              </p:cNvSpPr>
              <p:nvPr/>
            </p:nvSpPr>
            <p:spPr bwMode="auto">
              <a:xfrm>
                <a:off x="1909763" y="4083050"/>
                <a:ext cx="285750" cy="16938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29852B9-E0F5-EA46-BC8F-F364CED423A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291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2292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8" name="Placeholder 1030"/>
          <p:cNvSpPr txBox="1">
            <a:spLocks noChangeArrowheads="1"/>
          </p:cNvSpPr>
          <p:nvPr/>
        </p:nvSpPr>
        <p:spPr>
          <a:xfrm>
            <a:off x="806450" y="836613"/>
            <a:ext cx="7772400" cy="6588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L’éventail de subordination</a:t>
            </a:r>
          </a:p>
        </p:txBody>
      </p:sp>
      <p:pic>
        <p:nvPicPr>
          <p:cNvPr id="2" name="Image 1" descr="Sans tit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3446097" cy="3240360"/>
          </a:xfrm>
          <a:prstGeom prst="rect">
            <a:avLst/>
          </a:prstGeom>
        </p:spPr>
      </p:pic>
      <p:sp>
        <p:nvSpPr>
          <p:cNvPr id="3" name="Bulle ronde 2"/>
          <p:cNvSpPr/>
          <p:nvPr/>
        </p:nvSpPr>
        <p:spPr>
          <a:xfrm>
            <a:off x="251520" y="3645024"/>
            <a:ext cx="2376264" cy="605909"/>
          </a:xfrm>
          <a:prstGeom prst="wedgeEllipseCallout">
            <a:avLst>
              <a:gd name="adj1" fmla="val 55839"/>
              <a:gd name="adj2" fmla="val 7781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Degré de normalisation des procédures </a:t>
            </a:r>
          </a:p>
        </p:txBody>
      </p:sp>
      <p:sp>
        <p:nvSpPr>
          <p:cNvPr id="87" name="Bulle ronde 86"/>
          <p:cNvSpPr/>
          <p:nvPr/>
        </p:nvSpPr>
        <p:spPr>
          <a:xfrm>
            <a:off x="251520" y="2924944"/>
            <a:ext cx="2376264" cy="367873"/>
          </a:xfrm>
          <a:prstGeom prst="wedgeEllipseCallout">
            <a:avLst>
              <a:gd name="adj1" fmla="val 58142"/>
              <a:gd name="adj2" fmla="val 125963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Sophistication des TI</a:t>
            </a:r>
          </a:p>
        </p:txBody>
      </p:sp>
      <p:sp>
        <p:nvSpPr>
          <p:cNvPr id="88" name="Bulle ronde 87"/>
          <p:cNvSpPr/>
          <p:nvPr/>
        </p:nvSpPr>
        <p:spPr>
          <a:xfrm>
            <a:off x="6516216" y="4077072"/>
            <a:ext cx="2376264" cy="367873"/>
          </a:xfrm>
          <a:prstGeom prst="wedgeEllipseCallout">
            <a:avLst>
              <a:gd name="adj1" fmla="val -60259"/>
              <a:gd name="adj2" fmla="val 45604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Solidité de la culture</a:t>
            </a:r>
          </a:p>
        </p:txBody>
      </p:sp>
      <p:sp>
        <p:nvSpPr>
          <p:cNvPr id="89" name="Bulle ronde 88"/>
          <p:cNvSpPr/>
          <p:nvPr/>
        </p:nvSpPr>
        <p:spPr>
          <a:xfrm>
            <a:off x="251520" y="2132856"/>
            <a:ext cx="2376264" cy="367873"/>
          </a:xfrm>
          <a:prstGeom prst="wedgeEllipseCallout">
            <a:avLst>
              <a:gd name="adj1" fmla="val 55839"/>
              <a:gd name="adj2" fmla="val 120011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Proximité physique</a:t>
            </a:r>
          </a:p>
        </p:txBody>
      </p:sp>
      <p:sp>
        <p:nvSpPr>
          <p:cNvPr id="90" name="Bulle ronde 89"/>
          <p:cNvSpPr/>
          <p:nvPr/>
        </p:nvSpPr>
        <p:spPr>
          <a:xfrm>
            <a:off x="251520" y="4653136"/>
            <a:ext cx="2376264" cy="843945"/>
          </a:xfrm>
          <a:prstGeom prst="wedgeEllipseCallout">
            <a:avLst>
              <a:gd name="adj1" fmla="val 54456"/>
              <a:gd name="adj2" fmla="val -56693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Aptitudes et compétences des employés</a:t>
            </a:r>
          </a:p>
        </p:txBody>
      </p:sp>
      <p:sp>
        <p:nvSpPr>
          <p:cNvPr id="91" name="Bulle ronde 90"/>
          <p:cNvSpPr/>
          <p:nvPr/>
        </p:nvSpPr>
        <p:spPr>
          <a:xfrm>
            <a:off x="6516216" y="2924944"/>
            <a:ext cx="2376264" cy="843945"/>
          </a:xfrm>
          <a:prstGeom prst="wedgeEllipseCallout">
            <a:avLst>
              <a:gd name="adj1" fmla="val -66710"/>
              <a:gd name="adj2" fmla="val 36715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Aptitudes et compétences des gestionnaires </a:t>
            </a:r>
          </a:p>
        </p:txBody>
      </p:sp>
      <p:sp>
        <p:nvSpPr>
          <p:cNvPr id="92" name="Bulle ronde 91"/>
          <p:cNvSpPr/>
          <p:nvPr/>
        </p:nvSpPr>
        <p:spPr>
          <a:xfrm>
            <a:off x="6516216" y="2132856"/>
            <a:ext cx="2376264" cy="367873"/>
          </a:xfrm>
          <a:prstGeom prst="wedgeEllipseCallout">
            <a:avLst>
              <a:gd name="adj1" fmla="val -70857"/>
              <a:gd name="adj2" fmla="val 100666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CA" sz="1100" dirty="0"/>
              <a:t>Style de direction </a:t>
            </a:r>
          </a:p>
        </p:txBody>
      </p:sp>
      <p:sp>
        <p:nvSpPr>
          <p:cNvPr id="93" name="Bulle ronde 92"/>
          <p:cNvSpPr/>
          <p:nvPr/>
        </p:nvSpPr>
        <p:spPr>
          <a:xfrm>
            <a:off x="6516216" y="4869160"/>
            <a:ext cx="2376264" cy="605909"/>
          </a:xfrm>
          <a:prstGeom prst="wedgeEllipseCallout">
            <a:avLst>
              <a:gd name="adj1" fmla="val -58877"/>
              <a:gd name="adj2" fmla="val -74120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100" dirty="0"/>
              <a:t>Caractéristiques des tâches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5152C4FC-B8FA-434C-A20E-0F83BCBE6BD6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9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250825" y="836613"/>
            <a:ext cx="8312150" cy="7318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La centralisation et la décentralisation</a:t>
            </a: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84784"/>
            <a:ext cx="7488832" cy="4637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B116A3BF-F79C-D44F-9E29-F1D7995F190B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7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1"/>
          <p:cNvSpPr txBox="1">
            <a:spLocks noChangeArrowheads="1"/>
          </p:cNvSpPr>
          <p:nvPr/>
        </p:nvSpPr>
        <p:spPr>
          <a:xfrm>
            <a:off x="685800" y="106203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Les modèles d’organisation</a:t>
            </a:r>
            <a:endParaRPr lang="fr-CA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420888"/>
            <a:ext cx="8118443" cy="29724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38224BB-2922-8549-9D19-E097DD699417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5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5"/>
          <p:cNvSpPr txBox="1">
            <a:spLocks noChangeArrowheads="1"/>
          </p:cNvSpPr>
          <p:nvPr/>
        </p:nvSpPr>
        <p:spPr>
          <a:xfrm>
            <a:off x="684213" y="908050"/>
            <a:ext cx="7772400" cy="538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>
              <a:defRPr/>
            </a:pPr>
            <a:r>
              <a:rPr lang="en-US" altLang="fr-FR" sz="3200" dirty="0"/>
              <a:t>Les techniques de coordination</a:t>
            </a:r>
            <a:endParaRPr lang="fr-CA" altLang="fr-FR" sz="32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12776"/>
            <a:ext cx="5956548" cy="48063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38224BB-2922-8549-9D19-E097DD699417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5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5</a:t>
            </a:r>
            <a:r>
              <a:rPr lang="en-US" sz="1200" dirty="0">
                <a:solidFill>
                  <a:schemeClr val="tx2"/>
                </a:solidFill>
              </a:rPr>
              <a:t> LA STRUCTURE ORGANISATIONNELLE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5" name="Titre 5"/>
          <p:cNvSpPr txBox="1">
            <a:spLocks noChangeArrowheads="1"/>
          </p:cNvSpPr>
          <p:nvPr/>
        </p:nvSpPr>
        <p:spPr>
          <a:xfrm>
            <a:off x="684213" y="908050"/>
            <a:ext cx="7772400" cy="538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r>
              <a:rPr lang="fr-FR" sz="3200" dirty="0"/>
              <a:t>La structure organisationnelle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63888" y="1628800"/>
            <a:ext cx="2043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La division du travail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132856"/>
            <a:ext cx="7726796" cy="40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885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3011</TotalTime>
  <Words>1411</Words>
  <Application>Microsoft Office PowerPoint</Application>
  <PresentationFormat>Affichage à l'écran (4:3)</PresentationFormat>
  <Paragraphs>272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Times New Roman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Mazani, Yasmine</cp:lastModifiedBy>
  <cp:revision>188</cp:revision>
  <cp:lastPrinted>2012-11-19T20:15:19Z</cp:lastPrinted>
  <dcterms:created xsi:type="dcterms:W3CDTF">2010-06-17T13:05:13Z</dcterms:created>
  <dcterms:modified xsi:type="dcterms:W3CDTF">2021-07-29T18:53:44Z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