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0" r:id="rId7"/>
    <p:sldId id="261" r:id="rId8"/>
    <p:sldId id="26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3" r:id="rId17"/>
    <p:sldId id="264" r:id="rId18"/>
    <p:sldId id="295" r:id="rId19"/>
    <p:sldId id="301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/>
  <p:cmAuthor id="2" name="Hugues-O. Blouin" initials="HOB" lastIdx="8" clrIdx="1"/>
  <p:cmAuthor id="3" name="marion.cote@umontreal.ca" initials="ma" lastIdx="5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50574-66BC-986B-E973-FA6BF06D807D}" v="15" dt="2020-12-10T02:26:16.685"/>
    <p1510:client id="{B970F1A4-0BDE-3908-BD06-36756F61F101}" v="50" dt="2020-12-09T17:25:22.682"/>
    <p1510:client id="{D228F605-2DF7-47DE-998B-EBFDCE3FD7A9}" v="265" dt="2020-12-10T02:44:2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/>
    <p:restoredTop sz="94740"/>
  </p:normalViewPr>
  <p:slideViewPr>
    <p:cSldViewPr>
      <p:cViewPr varScale="1">
        <p:scale>
          <a:sx n="104" d="100"/>
          <a:sy n="104" d="100"/>
        </p:scale>
        <p:origin x="318" y="108"/>
      </p:cViewPr>
      <p:guideLst>
        <p:guide orient="horz" pos="1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09T22:40:51.472" idx="6">
    <p:pos x="10" y="10"/>
    <p:text>Encadré non remplacé - il ne semble pas exister de remplacement direct pour cet encadré, même si le #3.20 aborde le même sujet.</p:text>
  </p:cm>
  <p:cm authorId="3" dt="2020-12-06T08:13:42.695" idx="3">
    <p:pos x="4821" y="1718"/>
    <p:text>modification slide pour nouvelle édition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1-09T22:40:51.472" idx="6">
    <p:pos x="10" y="10"/>
    <p:text>Encadré remplacé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BF5CE7-3DC1-42C1-B115-990DED1E5E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FFA9557-B150-4B60-93A4-6FC9EBF489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E9C0A72-F473-416A-9E5F-7E137058486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0361E0A-3ED9-4FFE-BD30-12CB104790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C4BB04-66C7-4672-863C-BD5217C4AEE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D9553E-B70F-4521-A486-CAE6E5C2F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CEA46C-2DBA-4297-AC37-28E89483AF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2C86BB23-1161-40F5-935D-5B53340264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3CA5CD1-C09B-42D9-9F30-50F659F1AA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B363196-1ADD-4856-AF55-0980C08655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DC52050-DC13-4EBF-B4FF-8F114BBFE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8275DB-5604-4704-90B8-9F7964EC9354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1B204562-4536-4BE7-924F-6A744D0B9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7FC07544-8269-439D-8EEC-71BD992E5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96890E34-58DB-43DD-B646-E37EA7D99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95A7201C-648B-40BB-B111-ACF6D4736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5A686969-235A-4EE4-953A-1BCB3E1CE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EFDE6962-4FC4-47AA-BCAF-1FD0D142A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55FDE81E-08C8-4F7B-875C-D0A0404FD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5CF55FF4-9C1E-4302-87AE-DB6E60608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09EAF999-2460-4A95-A22D-62D41F128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9C051F02-15C2-4658-B289-8F39E9B93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>
            <a:extLst>
              <a:ext uri="{FF2B5EF4-FFF2-40B4-BE49-F238E27FC236}">
                <a16:creationId xmlns:a16="http://schemas.microsoft.com/office/drawing/2014/main" id="{7CE05CE5-C18E-4DE8-9813-24D9359FE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>
            <a:extLst>
              <a:ext uri="{FF2B5EF4-FFF2-40B4-BE49-F238E27FC236}">
                <a16:creationId xmlns:a16="http://schemas.microsoft.com/office/drawing/2014/main" id="{628617A6-28F6-4AEE-A2D9-021D3005D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D7B4E30E-94B2-4EF5-9BB6-DBD038D00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9FD7B73E-D7DF-4C3D-A528-353253A45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D7B4E30E-94B2-4EF5-9BB6-DBD038D00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9FD7B73E-D7DF-4C3D-A528-353253A45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42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>
            <a:extLst>
              <a:ext uri="{FF2B5EF4-FFF2-40B4-BE49-F238E27FC236}">
                <a16:creationId xmlns:a16="http://schemas.microsoft.com/office/drawing/2014/main" id="{F68B23FF-BE8A-4166-9A8E-4AD74225A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>
            <a:extLst>
              <a:ext uri="{FF2B5EF4-FFF2-40B4-BE49-F238E27FC236}">
                <a16:creationId xmlns:a16="http://schemas.microsoft.com/office/drawing/2014/main" id="{201BD79E-DB22-4F63-AE7C-B4F4CAE67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73F50643-E07F-4C07-A5FF-234711837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269E6367-3C2E-492A-A653-54B8983BC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>
            <a:extLst>
              <a:ext uri="{FF2B5EF4-FFF2-40B4-BE49-F238E27FC236}">
                <a16:creationId xmlns:a16="http://schemas.microsoft.com/office/drawing/2014/main" id="{A8CCB671-EB8E-4B01-9A99-1A596602E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266E26D9-C7D4-4E67-8B38-41B933A00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EC531BCA-89B4-42CA-9BFA-15D42F2B2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DD961ECC-4020-4BE2-95E8-52D96926E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dirty="0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026">
            <a:extLst>
              <a:ext uri="{FF2B5EF4-FFF2-40B4-BE49-F238E27FC236}">
                <a16:creationId xmlns:a16="http://schemas.microsoft.com/office/drawing/2014/main" id="{4E204487-327C-4BB8-9E66-2401C0E60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1027">
            <a:extLst>
              <a:ext uri="{FF2B5EF4-FFF2-40B4-BE49-F238E27FC236}">
                <a16:creationId xmlns:a16="http://schemas.microsoft.com/office/drawing/2014/main" id="{F0052F93-DAB5-4AD2-AD77-085EDE2A3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026">
            <a:extLst>
              <a:ext uri="{FF2B5EF4-FFF2-40B4-BE49-F238E27FC236}">
                <a16:creationId xmlns:a16="http://schemas.microsoft.com/office/drawing/2014/main" id="{E774DBE5-ECBD-4D11-AB46-5CC495354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1027">
            <a:extLst>
              <a:ext uri="{FF2B5EF4-FFF2-40B4-BE49-F238E27FC236}">
                <a16:creationId xmlns:a16="http://schemas.microsoft.com/office/drawing/2014/main" id="{CFC130B5-CAA0-4C0F-A0FA-380F58D8F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154918E6-6A64-4DC7-BE68-F1DBFE5F3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1BC667C4-0C2B-46EF-B19C-4A6CC9D59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 dirty="0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 dirty="0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 dirty="0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73EC09E1-FCB4-466F-8B59-44ABC6BB4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E769D2BB-7DD5-4F50-87CB-B2559A46E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 dirty="0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 dirty="0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 dirty="0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1F1398E6-EA83-4296-9023-AACFB940E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E045292E-ABB9-4165-B8E4-EA41797B0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61C86598-9FA1-4D6F-9D1A-526182047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DFF3D95D-F8BC-46C2-83C4-CA1186F83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C5474DFA-6549-42F6-94B0-F55C25C89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05A98938-F1DD-4D06-B55E-A739DD373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E8112B8E-5F76-49D6-AC51-58B23FD6D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6A309F1D-B24F-44FB-84DB-24092BDC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D1E86B9A-4516-4AB4-AE16-342A93CCB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CF99A931-70BA-4FF1-8E17-F9A6AF388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64520-AF96-4063-B454-1E8398D08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2ACA-BACF-4A3D-A9DA-1F175CB2DD98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085F7-80E8-4564-9F72-6A860B2D8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801DD-50C7-4E59-A75C-8BB93DE22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EFE33-DFB5-49A2-988B-60F5D918F7E5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078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31C89-05C6-42D5-9457-A71709C69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C4A8-0C7B-42D3-A06D-96F34FB39AB8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3CBA20-FC6D-4DDA-A7DB-EDFC1535D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A0B60B-6CBA-4775-89B1-D4F362BC6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1D637-5B7C-46DB-BBE5-5910B5F7E8A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443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E0C2D-94B1-403A-A197-2147DC56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550F-79D5-4E16-BFB9-3B310D026C21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CEDF6C-436D-4072-80CB-2BDF9DDD4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D4CEBC-01CA-4098-87A2-85462E37E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8DD23-DE63-4B47-8622-CE869EA1134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237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6D8011-E095-42D6-BC77-1A54B5707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B45E-36E5-4C98-A695-E119B2CEAB5B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F3F9D9-8005-4B2A-B90C-CA10631BC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044A49-1E23-4902-AF51-8BF0F99E1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8E550-CE8D-4F8E-80A3-0AD185E93650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9453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DF800-1425-4D89-BE3F-5471B6324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C7C4-A400-4D2E-AA52-74515696CEE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26A04-9EF6-46DB-8194-BF2474675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1810C4-C9B5-415D-B2EB-74C86A15D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DB630-B151-4821-BB92-0CC6F348EC2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7879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3FAB6-9831-4FCB-8505-D99454550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4DA7-5A67-4AB7-9214-3FAF9856D87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94885-1F16-415A-A744-41DED2804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5038B-C8E0-4121-8859-678234AA7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2CBF5-A6D5-4DF2-B003-0F9F291B69D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5069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20264D-C67B-437E-B9F3-2DA8791B5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E5B9-04D7-4075-BF40-2B424D85FF2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B35A52-68B6-4176-876F-237A76201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547C16-1F30-4AB7-9B4C-CB2B55721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122D9-06A9-44DD-BA98-CD12A34281A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2058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9FCAF-4420-427F-8000-0584307E7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A65D-1B46-4F04-A4B6-FBFE2C3300E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0F7BFE-BB45-440B-BFF2-3647E1847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1BC4D6-494F-4A92-8DFD-869227279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A30F3-CD41-4FFD-8602-86BAC392C00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2099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6F48B1-D42E-4109-9D08-FD2B920D7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C9A0-AFE4-417B-AFE7-6A5267990C4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EB410-CFC6-4AA6-8BB0-1A49478DE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830597-39B8-416D-8F8C-B898FD341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35396-F2C9-4C51-9CD2-A7673A74C23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4615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86C66-2F91-4244-BC60-BF898F90F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6D24-2EB3-43B5-93C5-13A9C3DA412D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730E7-CF5B-4ECE-9596-667CE010F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BB63A-EA72-47FE-BF94-96E062313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EF346-9893-4367-BB8A-A9B0EAF1FBF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7104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94E9D-CEEA-478E-BE98-C7D8D9E13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EE5A-0BFC-4A13-9A98-F4A5438D6DD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0CF0A-D5E1-43B3-9ADE-CA91084BC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E89B1-7B93-41FF-8773-2D3BFDA3F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D1118-09D1-482A-BEC9-7DF65DE3C47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8670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A710EC-47AD-4AD3-838F-D3C22B0BB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49FD02-9252-43A0-A3B2-910ABC1B9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F4685C7-8697-4AD4-8181-355D552930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2D34B4E5-28FB-4D9F-B284-003DAC8FD5BB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B6CD9EC-0FE9-4CFC-84D5-38ADDA1542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D782237A-5994-479D-BBC1-A35FBDC440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D45DC95B-CE75-4A3F-B915-6CBA2413B351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80845FC7-FF9D-4B6A-8716-322616A588A2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5624C36-6201-40C9-87D2-FC911D2E9BE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0D69D552-D94D-4149-B48B-4A8D208335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approches</a:t>
            </a:r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F4B161C4-AA33-48A4-968D-540605991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FCA519D4-2DEA-4DA8-AFF7-8F042F81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3798" name="Placeholder 2">
            <a:extLst>
              <a:ext uri="{FF2B5EF4-FFF2-40B4-BE49-F238E27FC236}">
                <a16:creationId xmlns:a16="http://schemas.microsoft.com/office/drawing/2014/main" id="{EBA165FE-817D-4931-B935-34B87D4E2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451BBEF-B42C-4511-95F2-1D52C5E7C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17700"/>
            <a:ext cx="2735262" cy="4103688"/>
          </a:xfrm>
          <a:prstGeom prst="roundRect">
            <a:avLst>
              <a:gd name="adj" fmla="val 16667"/>
            </a:avLst>
          </a:prstGeom>
          <a:solidFill>
            <a:srgbClr val="9FB8CD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0" name="Text Box 9">
            <a:extLst>
              <a:ext uri="{FF2B5EF4-FFF2-40B4-BE49-F238E27FC236}">
                <a16:creationId xmlns:a16="http://schemas.microsoft.com/office/drawing/2014/main" id="{479AC43D-1F5C-4590-890C-3C5757DD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2163"/>
            <a:ext cx="23098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Approches axées sur l’emploi</a:t>
            </a:r>
          </a:p>
        </p:txBody>
      </p:sp>
      <p:sp>
        <p:nvSpPr>
          <p:cNvPr id="33801" name="AutoShape 10">
            <a:extLst>
              <a:ext uri="{FF2B5EF4-FFF2-40B4-BE49-F238E27FC236}">
                <a16:creationId xmlns:a16="http://schemas.microsoft.com/office/drawing/2014/main" id="{4E882E62-41F1-4E16-BB12-0511B226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2781300"/>
            <a:ext cx="2376487" cy="433388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Étude des méthodes </a:t>
            </a:r>
            <a:b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de travail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BEB5ABDC-364E-4BD8-A3A6-AFBFFD29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284538"/>
            <a:ext cx="2376487" cy="433387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Mesure du travail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7E0EDBAC-8BAB-4BDF-9860-7DB0D1A1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787775"/>
            <a:ext cx="2376487" cy="433388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Analyse fonctionnelle </a:t>
            </a:r>
            <a:b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des emplois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22039084-86DF-4E33-A410-C772B13F1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294188"/>
            <a:ext cx="2376487" cy="433387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Inventaire analytique </a:t>
            </a:r>
            <a:b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des emplois</a:t>
            </a:r>
          </a:p>
        </p:txBody>
      </p:sp>
      <p:sp>
        <p:nvSpPr>
          <p:cNvPr id="33805" name="AutoShape 15">
            <a:extLst>
              <a:ext uri="{FF2B5EF4-FFF2-40B4-BE49-F238E27FC236}">
                <a16:creationId xmlns:a16="http://schemas.microsoft.com/office/drawing/2014/main" id="{917BFAB8-F423-445F-A415-BB232E82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797425"/>
            <a:ext cx="2376487" cy="433388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Méthode des incidents </a:t>
            </a:r>
            <a:b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critiques (MIC)</a:t>
            </a:r>
          </a:p>
        </p:txBody>
      </p:sp>
      <p:sp>
        <p:nvSpPr>
          <p:cNvPr id="33806" name="AutoShape 16">
            <a:extLst>
              <a:ext uri="{FF2B5EF4-FFF2-40B4-BE49-F238E27FC236}">
                <a16:creationId xmlns:a16="http://schemas.microsoft.com/office/drawing/2014/main" id="{89DD1BCB-BDB0-4BC8-94E8-2A39751CD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5302250"/>
            <a:ext cx="2376487" cy="433388"/>
          </a:xfrm>
          <a:prstGeom prst="roundRect">
            <a:avLst>
              <a:gd name="adj" fmla="val 16667"/>
            </a:avLst>
          </a:prstGeom>
          <a:solidFill>
            <a:srgbClr val="E2E8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Méthode étendue </a:t>
            </a:r>
            <a:b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des incidents critiques</a:t>
            </a: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A61D4BBD-393C-4EC8-89A0-88389B9E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1917700"/>
            <a:ext cx="2735263" cy="4103688"/>
          </a:xfrm>
          <a:prstGeom prst="roundRect">
            <a:avLst>
              <a:gd name="adj" fmla="val 16667"/>
            </a:avLst>
          </a:prstGeom>
          <a:solidFill>
            <a:srgbClr val="8DD3A0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8" name="Text Box 18">
            <a:extLst>
              <a:ext uri="{FF2B5EF4-FFF2-40B4-BE49-F238E27FC236}">
                <a16:creationId xmlns:a16="http://schemas.microsoft.com/office/drawing/2014/main" id="{269508BE-26F6-46D7-BEF3-7720DCB23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2062163"/>
            <a:ext cx="23098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800" b="1">
                <a:solidFill>
                  <a:srgbClr val="FFFFFF"/>
                </a:solidFill>
                <a:ea typeface="ＭＳ Ｐゴシック" panose="020B0600070205080204" pitchFamily="34" charset="-128"/>
              </a:rPr>
              <a:t>Approches axées sur l’individu</a:t>
            </a:r>
          </a:p>
        </p:txBody>
      </p:sp>
      <p:sp>
        <p:nvSpPr>
          <p:cNvPr id="33809" name="AutoShape 19">
            <a:extLst>
              <a:ext uri="{FF2B5EF4-FFF2-40B4-BE49-F238E27FC236}">
                <a16:creationId xmlns:a16="http://schemas.microsoft.com/office/drawing/2014/main" id="{F6803E93-AE78-43B7-A9AB-01C3B9CA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781300"/>
            <a:ext cx="2376488" cy="433388"/>
          </a:xfrm>
          <a:prstGeom prst="roundRect">
            <a:avLst>
              <a:gd name="adj" fmla="val 16667"/>
            </a:avLst>
          </a:prstGeom>
          <a:solidFill>
            <a:srgbClr val="DFF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Approche basée sur </a:t>
            </a:r>
            <a:b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les compétences</a:t>
            </a:r>
          </a:p>
        </p:txBody>
      </p:sp>
      <p:sp>
        <p:nvSpPr>
          <p:cNvPr id="33810" name="AutoShape 20">
            <a:extLst>
              <a:ext uri="{FF2B5EF4-FFF2-40B4-BE49-F238E27FC236}">
                <a16:creationId xmlns:a16="http://schemas.microsoft.com/office/drawing/2014/main" id="{DC8BED3E-3F93-4B54-BFB8-97A261CE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284538"/>
            <a:ext cx="2376488" cy="433387"/>
          </a:xfrm>
          <a:prstGeom prst="roundRect">
            <a:avLst>
              <a:gd name="adj" fmla="val 16667"/>
            </a:avLst>
          </a:prstGeom>
          <a:solidFill>
            <a:srgbClr val="DFF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Questionnaire d’analyse </a:t>
            </a:r>
            <a:b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des postes (QAP)</a:t>
            </a:r>
          </a:p>
        </p:txBody>
      </p:sp>
      <p:sp>
        <p:nvSpPr>
          <p:cNvPr id="33811" name="AutoShape 21">
            <a:extLst>
              <a:ext uri="{FF2B5EF4-FFF2-40B4-BE49-F238E27FC236}">
                <a16:creationId xmlns:a16="http://schemas.microsoft.com/office/drawing/2014/main" id="{60A5173D-FE03-4230-85F3-DBB377E9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87775"/>
            <a:ext cx="2376488" cy="433388"/>
          </a:xfrm>
          <a:prstGeom prst="roundRect">
            <a:avLst>
              <a:gd name="adj" fmla="val 16667"/>
            </a:avLst>
          </a:prstGeom>
          <a:solidFill>
            <a:srgbClr val="DFF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Inventaire des éléments </a:t>
            </a:r>
            <a:b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434365"/>
                </a:solidFill>
                <a:ea typeface="ＭＳ Ｐゴシック" panose="020B0600070205080204" pitchFamily="34" charset="-128"/>
              </a:rPr>
              <a:t>de travail</a:t>
            </a: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0C8967D6-8F2C-4D8C-8121-0E47BF80D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294188"/>
            <a:ext cx="2341563" cy="936625"/>
          </a:xfrm>
          <a:prstGeom prst="roundRect">
            <a:avLst>
              <a:gd name="adj" fmla="val 16667"/>
            </a:avLst>
          </a:prstGeom>
          <a:solidFill>
            <a:srgbClr val="DFF1E4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Questionnaire de </a:t>
            </a:r>
            <a:b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des postes </a:t>
            </a:r>
            <a:b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de direction (QDPD)</a:t>
            </a: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AE2A1338-C1F7-4969-8A5F-DB480A7D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302250"/>
            <a:ext cx="2376488" cy="433388"/>
          </a:xfrm>
          <a:prstGeom prst="roundRect">
            <a:avLst>
              <a:gd name="adj" fmla="val 16667"/>
            </a:avLst>
          </a:prstGeom>
          <a:solidFill>
            <a:srgbClr val="DFF1E4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Approche sur mesure</a:t>
            </a: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24112296-6049-4D0A-8201-AB0F075A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917700"/>
            <a:ext cx="2735262" cy="4103688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715DDE99-ACD7-4872-AFEA-304D1E62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062163"/>
            <a:ext cx="2309812" cy="70788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b="1" kern="0" dirty="0">
                <a:solidFill>
                  <a:srgbClr val="FFFFFF"/>
                </a:solidFill>
                <a:latin typeface="Arial"/>
                <a:ea typeface="ＭＳ Ｐゴシック"/>
                <a:cs typeface="Lucida Sans Unicode"/>
              </a:rPr>
              <a:t>Approches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kern="0" dirty="0" err="1">
                <a:solidFill>
                  <a:srgbClr val="FFFFFF"/>
                </a:solidFill>
                <a:latin typeface="Arial"/>
                <a:ea typeface="ＭＳ Ｐゴシック"/>
                <a:cs typeface="Lucida Sans Unicode"/>
              </a:rPr>
              <a:t>hybrides</a:t>
            </a:r>
            <a:endParaRPr lang="fr-CA" sz="2000" b="1" kern="0" dirty="0" err="1">
              <a:solidFill>
                <a:srgbClr val="FFFFFF"/>
              </a:solidFill>
              <a:latin typeface="Arial"/>
              <a:ea typeface="ＭＳ Ｐゴシック"/>
              <a:cs typeface="Lucida Sans Unicode"/>
            </a:endParaRP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0B47093C-6942-497C-9EE6-11865D0E1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2781300"/>
            <a:ext cx="2232025" cy="2952750"/>
          </a:xfrm>
          <a:prstGeom prst="roundRect">
            <a:avLst>
              <a:gd name="adj" fmla="val 16667"/>
            </a:avLst>
          </a:prstGeom>
          <a:solidFill>
            <a:srgbClr val="F0F2DB"/>
          </a:solidFill>
          <a:ln>
            <a:noFill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Classification nationale </a:t>
            </a:r>
            <a:b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CA" sz="1400" kern="0">
                <a:solidFill>
                  <a:srgbClr val="434365"/>
                </a:solidFill>
                <a:latin typeface="Arial" charset="0"/>
                <a:ea typeface="ＭＳ Ｐゴシック" charset="0"/>
                <a:cs typeface="ＭＳ Ｐゴシック" charset="0"/>
              </a:rPr>
              <a:t>des professions (CNP)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5E3C789C-A46F-4CCE-A419-710E6022E33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7C4F3C4-20A6-4BE6-99E3-7AEF3221F17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DD94AB39-59BA-4390-8EB4-05A1D01A11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3.3 La rédaction d’une description de l’emploi </a:t>
            </a:r>
          </a:p>
        </p:txBody>
      </p:sp>
      <p:sp>
        <p:nvSpPr>
          <p:cNvPr id="35844" name="Placeholder 2">
            <a:extLst>
              <a:ext uri="{FF2B5EF4-FFF2-40B4-BE49-F238E27FC236}">
                <a16:creationId xmlns:a16="http://schemas.microsoft.com/office/drawing/2014/main" id="{412512B3-AF3B-4F0F-BD24-04878F2E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45B6A5B5-F3BE-4D0B-9C06-E13CA49A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307B75-567A-44F8-A610-F919C0A2B677}"/>
              </a:ext>
            </a:extLst>
          </p:cNvPr>
          <p:cNvSpPr txBox="1"/>
          <p:nvPr/>
        </p:nvSpPr>
        <p:spPr>
          <a:xfrm>
            <a:off x="827584" y="1800207"/>
            <a:ext cx="76306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La désignation de la fonction ou appellation d’emploi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Le service (ou la division)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La date à laquelle la description a été effectuée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Le nom du titulaire du poste et celui de l’analyste des postes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Le schéma de l’emploi ou objectif du poste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La supervision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Les principales fonctions et responsabilités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Les exigences du poste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CA" sz="2000" dirty="0"/>
              <a:t>Le contexte de travail</a:t>
            </a:r>
          </a:p>
          <a:p>
            <a:pPr marL="457200" indent="-457200">
              <a:buAutoNum type="arabicPeriod"/>
            </a:pPr>
            <a:endParaRPr lang="fr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ABA20BDD-6CFD-4A14-8150-EC1F1D5AF11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1F97B57-86CF-45A7-95C2-3515163566F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94F19B5D-29DB-4419-8538-3575DA6828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>
                <a:solidFill>
                  <a:schemeClr val="tx1"/>
                </a:solidFill>
              </a:rPr>
              <a:t>3.4 Les </a:t>
            </a:r>
            <a:r>
              <a:rPr lang="en-US" sz="2400" b="1" dirty="0" err="1">
                <a:solidFill>
                  <a:schemeClr val="tx1"/>
                </a:solidFill>
                <a:ea typeface="+mj-lt"/>
                <a:cs typeface="+mj-lt"/>
              </a:rPr>
              <a:t>formes</a:t>
            </a:r>
            <a:r>
              <a:rPr lang="en-US" sz="2400" b="1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ea typeface="+mj-lt"/>
                <a:cs typeface="+mj-lt"/>
              </a:rPr>
              <a:t>d’organisation</a:t>
            </a:r>
            <a:r>
              <a:rPr lang="en-US" sz="2400" b="1" dirty="0">
                <a:solidFill>
                  <a:schemeClr val="tx1"/>
                </a:solidFill>
                <a:ea typeface="+mj-lt"/>
                <a:cs typeface="+mj-lt"/>
              </a:rPr>
              <a:t> du travail : </a:t>
            </a:r>
            <a:br>
              <a:rPr lang="en-US" sz="24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en-US" sz="2400" b="1" dirty="0">
                <a:solidFill>
                  <a:schemeClr val="tx1"/>
                </a:solidFill>
                <a:ea typeface="+mj-lt"/>
                <a:cs typeface="+mj-lt"/>
              </a:rPr>
              <a:t>      les </a:t>
            </a:r>
            <a:r>
              <a:rPr lang="en-US" sz="2400" b="1" dirty="0" err="1">
                <a:solidFill>
                  <a:schemeClr val="tx1"/>
                </a:solidFill>
                <a:ea typeface="+mj-lt"/>
                <a:cs typeface="+mj-lt"/>
              </a:rPr>
              <a:t>principaux</a:t>
            </a:r>
            <a:r>
              <a:rPr lang="en-US" sz="2400" b="1" dirty="0">
                <a:solidFill>
                  <a:schemeClr val="tx1"/>
                </a:solidFill>
                <a:ea typeface="+mj-lt"/>
                <a:cs typeface="+mj-lt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ea typeface="+mj-lt"/>
                <a:cs typeface="+mj-lt"/>
              </a:rPr>
              <a:t>déterminants</a:t>
            </a: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br>
              <a:rPr lang="en-US" altLang="fr-FR" sz="2400" b="1" dirty="0">
                <a:solidFill>
                  <a:schemeClr val="tx1"/>
                </a:solidFill>
              </a:rPr>
            </a:br>
            <a:endParaRPr lang="en-US" altLang="fr-FR" sz="2400" b="1" dirty="0">
              <a:solidFill>
                <a:schemeClr val="tx1"/>
              </a:solidFill>
            </a:endParaRPr>
          </a:p>
        </p:txBody>
      </p:sp>
      <p:sp>
        <p:nvSpPr>
          <p:cNvPr id="37892" name="Placeholder 2">
            <a:extLst>
              <a:ext uri="{FF2B5EF4-FFF2-40B4-BE49-F238E27FC236}">
                <a16:creationId xmlns:a16="http://schemas.microsoft.com/office/drawing/2014/main" id="{AB9C9898-F08B-471E-BD0D-E610CA9C5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DF382009-5A1D-44BC-AA7E-745004AA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7894" name="AutoShape 4">
            <a:extLst>
              <a:ext uri="{FF2B5EF4-FFF2-40B4-BE49-F238E27FC236}">
                <a16:creationId xmlns:a16="http://schemas.microsoft.com/office/drawing/2014/main" id="{54AABC8D-B5D0-4A89-A674-E1176E02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060575"/>
            <a:ext cx="6191250" cy="4032250"/>
          </a:xfrm>
          <a:prstGeom prst="rightArrow">
            <a:avLst>
              <a:gd name="adj1" fmla="val 50000"/>
              <a:gd name="adj2" fmla="val 29849"/>
            </a:avLst>
          </a:prstGeom>
          <a:solidFill>
            <a:srgbClr val="C9CB3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5" name="AutoShape 8">
            <a:extLst>
              <a:ext uri="{FF2B5EF4-FFF2-40B4-BE49-F238E27FC236}">
                <a16:creationId xmlns:a16="http://schemas.microsoft.com/office/drawing/2014/main" id="{92498F6E-EBF7-4E0D-9292-000CAB90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3141663"/>
            <a:ext cx="1703387" cy="1857375"/>
          </a:xfrm>
          <a:prstGeom prst="roundRect">
            <a:avLst>
              <a:gd name="adj" fmla="val 16667"/>
            </a:avLst>
          </a:prstGeom>
          <a:solidFill>
            <a:srgbClr val="94D8A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Participation </a:t>
            </a:r>
            <a:b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accrue des </a:t>
            </a:r>
            <a:b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travailleurs</a:t>
            </a:r>
          </a:p>
        </p:txBody>
      </p:sp>
      <p:sp>
        <p:nvSpPr>
          <p:cNvPr id="37896" name="AutoShape 9">
            <a:extLst>
              <a:ext uri="{FF2B5EF4-FFF2-40B4-BE49-F238E27FC236}">
                <a16:creationId xmlns:a16="http://schemas.microsoft.com/office/drawing/2014/main" id="{781F47E4-4C39-4D04-8F86-E2A53D4F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3141663"/>
            <a:ext cx="1703388" cy="1857375"/>
          </a:xfrm>
          <a:prstGeom prst="roundRect">
            <a:avLst>
              <a:gd name="adj" fmla="val 16667"/>
            </a:avLst>
          </a:prstGeom>
          <a:solidFill>
            <a:srgbClr val="D1EC8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Utilisation </a:t>
            </a:r>
            <a:b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intensive </a:t>
            </a:r>
            <a:b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des nouvelles </a:t>
            </a:r>
            <a:b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400" b="1">
                <a:solidFill>
                  <a:srgbClr val="333366"/>
                </a:solidFill>
                <a:ea typeface="ＭＳ Ｐゴシック" panose="020B0600070205080204" pitchFamily="34" charset="-128"/>
              </a:rPr>
              <a:t>technologies</a:t>
            </a:r>
          </a:p>
        </p:txBody>
      </p:sp>
      <p:sp>
        <p:nvSpPr>
          <p:cNvPr id="37897" name="AutoShape 10">
            <a:extLst>
              <a:ext uri="{FF2B5EF4-FFF2-40B4-BE49-F238E27FC236}">
                <a16:creationId xmlns:a16="http://schemas.microsoft.com/office/drawing/2014/main" id="{C3E34D59-F6E1-4644-9344-F2D42612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3141663"/>
            <a:ext cx="1703387" cy="1857375"/>
          </a:xfrm>
          <a:prstGeom prst="roundRect">
            <a:avLst>
              <a:gd name="adj" fmla="val 16667"/>
            </a:avLst>
          </a:prstGeom>
          <a:solidFill>
            <a:srgbClr val="E9F6C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333366"/>
                </a:solidFill>
                <a:ea typeface="ＭＳ Ｐゴシック" panose="020B0600070205080204" pitchFamily="34" charset="-128"/>
              </a:rPr>
              <a:t>Gestion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333366"/>
                </a:solidFill>
                <a:ea typeface="ＭＳ Ｐゴシック" panose="020B0600070205080204" pitchFamily="34" charset="-128"/>
              </a:rPr>
              <a:t>l’amélioration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>
                <a:solidFill>
                  <a:srgbClr val="333366"/>
                </a:solidFill>
                <a:ea typeface="ＭＳ Ｐゴシック" panose="020B0600070205080204" pitchFamily="34" charset="-128"/>
              </a:rPr>
              <a:t>continue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79A63CA0-DBCC-40BD-BA62-D979CAA6C41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3FCE6E1-5286-47E2-8EE1-43AEC2690D5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83C3580C-B735-4650-9FC5-2538D4F3E3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chemeClr val="tx1"/>
                </a:solidFill>
              </a:rPr>
              <a:t>3.5 L’organisation du travail dans une perspective </a:t>
            </a:r>
            <a:br>
              <a:rPr lang="fr-CA" altLang="fr-FR" sz="2400" b="1">
                <a:solidFill>
                  <a:schemeClr val="tx1"/>
                </a:solidFill>
              </a:rPr>
            </a:br>
            <a:r>
              <a:rPr lang="fr-CA" altLang="fr-FR" sz="2400" b="1">
                <a:solidFill>
                  <a:schemeClr val="tx1"/>
                </a:solidFill>
              </a:rPr>
              <a:t>      organisationnelle </a:t>
            </a:r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56C06812-367A-4421-A75B-77EBDFF7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AFAB9FEB-05CE-4226-A21E-7B1B04D6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39942" name="Espace réservé du contenu 4">
            <a:extLst>
              <a:ext uri="{FF2B5EF4-FFF2-40B4-BE49-F238E27FC236}">
                <a16:creationId xmlns:a16="http://schemas.microsoft.com/office/drawing/2014/main" id="{55C2947F-22AE-44F8-B97F-18D7E4CFE1B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" y="2173287"/>
            <a:ext cx="63468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FD8D7291-2194-4E41-8CA5-61C55391A22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EE868FF-FF44-4114-8262-6F669F0A08E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1987" name="Placeholder 1030">
            <a:extLst>
              <a:ext uri="{FF2B5EF4-FFF2-40B4-BE49-F238E27FC236}">
                <a16:creationId xmlns:a16="http://schemas.microsoft.com/office/drawing/2014/main" id="{1540B0DE-D854-427B-81DE-EC19365866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 dirty="0">
                <a:solidFill>
                  <a:schemeClr val="tx1"/>
                </a:solidFill>
              </a:rPr>
              <a:t>De l’organisation du travail plus centralisée vers une organisation plus décentralisée</a:t>
            </a:r>
          </a:p>
        </p:txBody>
      </p:sp>
      <p:sp>
        <p:nvSpPr>
          <p:cNvPr id="41988" name="Placeholder 2">
            <a:extLst>
              <a:ext uri="{FF2B5EF4-FFF2-40B4-BE49-F238E27FC236}">
                <a16:creationId xmlns:a16="http://schemas.microsoft.com/office/drawing/2014/main" id="{F3E87D82-C51C-479D-B9D1-FB34B954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89" name="ZoneTexte 5">
            <a:extLst>
              <a:ext uri="{FF2B5EF4-FFF2-40B4-BE49-F238E27FC236}">
                <a16:creationId xmlns:a16="http://schemas.microsoft.com/office/drawing/2014/main" id="{540373AD-15FD-404A-8A2C-C4177234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1990" name="Placeholder 2">
            <a:extLst>
              <a:ext uri="{FF2B5EF4-FFF2-40B4-BE49-F238E27FC236}">
                <a16:creationId xmlns:a16="http://schemas.microsoft.com/office/drawing/2014/main" id="{8AD15CCF-6114-41B7-92EB-64C92C5A9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8" name="Flèche droite rayée 7">
            <a:extLst>
              <a:ext uri="{FF2B5EF4-FFF2-40B4-BE49-F238E27FC236}">
                <a16:creationId xmlns:a16="http://schemas.microsoft.com/office/drawing/2014/main" id="{A0DECB29-5D3A-4A50-8715-ECC50D98C51C}"/>
              </a:ext>
            </a:extLst>
          </p:cNvPr>
          <p:cNvSpPr/>
          <p:nvPr/>
        </p:nvSpPr>
        <p:spPr bwMode="auto">
          <a:xfrm>
            <a:off x="7537450" y="5886450"/>
            <a:ext cx="287338" cy="215900"/>
          </a:xfrm>
          <a:prstGeom prst="stripedRightArrow">
            <a:avLst/>
          </a:prstGeom>
          <a:solidFill>
            <a:srgbClr val="F1CA93"/>
          </a:solidFill>
          <a:ln w="9525" cap="flat" cmpd="sng" algn="ctr">
            <a:solidFill>
              <a:srgbClr val="BD5A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ヒラギノ角ゴ Pro W3" charset="-128"/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5095F50A-1903-430A-B201-DFE0A9FB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46" y="2736332"/>
            <a:ext cx="6418481" cy="28503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66A7FA60-32FD-44F7-A61F-F251CEA43E1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6548A47-C6A2-4742-AA51-473BDEA6BD73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2383EB00-6909-4C98-A24E-8EB240BC06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chemeClr val="tx1"/>
                </a:solidFill>
              </a:rPr>
              <a:t>L’impartition et les nouvelles </a:t>
            </a:r>
            <a:br>
              <a:rPr lang="fr-CA" altLang="fr-FR" sz="2400" b="1">
                <a:solidFill>
                  <a:schemeClr val="tx1"/>
                </a:solidFill>
              </a:rPr>
            </a:br>
            <a:r>
              <a:rPr lang="fr-CA" altLang="fr-FR" sz="2400" b="1">
                <a:solidFill>
                  <a:schemeClr val="tx1"/>
                </a:solidFill>
              </a:rPr>
              <a:t>configurations organisationnelles </a:t>
            </a:r>
            <a:br>
              <a:rPr lang="fr-CA" altLang="fr-FR" sz="2400" b="1">
                <a:solidFill>
                  <a:schemeClr val="tx1"/>
                </a:solidFill>
              </a:rPr>
            </a:br>
            <a:endParaRPr lang="fr-CA" altLang="fr-FR" sz="2400" b="1">
              <a:solidFill>
                <a:schemeClr val="tx1"/>
              </a:solidFill>
            </a:endParaRP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27A46C3D-0DDB-41B7-8319-4D67F0EE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1D99570E-2620-40D7-948C-F9D93042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6086" name="Placeholder 2">
            <a:extLst>
              <a:ext uri="{FF2B5EF4-FFF2-40B4-BE49-F238E27FC236}">
                <a16:creationId xmlns:a16="http://schemas.microsoft.com/office/drawing/2014/main" id="{A44B5AB1-2195-49D1-A258-FCA306F5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6087" name="Image 2">
            <a:extLst>
              <a:ext uri="{FF2B5EF4-FFF2-40B4-BE49-F238E27FC236}">
                <a16:creationId xmlns:a16="http://schemas.microsoft.com/office/drawing/2014/main" id="{CA2500C3-AC37-4864-83C0-291058E2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49500"/>
            <a:ext cx="69342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66A7FA60-32FD-44F7-A61F-F251CEA43E1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6548A47-C6A2-4742-AA51-473BDEA6BD73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2383EB00-6909-4C98-A24E-8EB240BC06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/>
            <a:r>
              <a:rPr lang="fr-CA" altLang="fr-FR" sz="2400" b="1" dirty="0">
                <a:solidFill>
                  <a:schemeClr val="tx1"/>
                </a:solidFill>
              </a:rPr>
              <a:t>La structure en réseau</a:t>
            </a:r>
            <a:br>
              <a:rPr lang="fr-CA" altLang="fr-FR" sz="2400" b="1" dirty="0"/>
            </a:br>
            <a:endParaRPr lang="fr-CA" altLang="fr-FR" sz="2400" b="1">
              <a:solidFill>
                <a:schemeClr val="tx1"/>
              </a:solidFill>
            </a:endParaRP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27A46C3D-0DDB-41B7-8319-4D67F0EE3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1D99570E-2620-40D7-948C-F9D93042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6086" name="Placeholder 2">
            <a:extLst>
              <a:ext uri="{FF2B5EF4-FFF2-40B4-BE49-F238E27FC236}">
                <a16:creationId xmlns:a16="http://schemas.microsoft.com/office/drawing/2014/main" id="{A44B5AB1-2195-49D1-A258-FCA306F5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0C201B31-6C3A-4F23-9052-2201D56F6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31" y="1951893"/>
            <a:ext cx="7656205" cy="39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FC3C145F-2700-417F-9D43-B759AE1C263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8F91B35-AA66-4285-81F6-11E366C62BB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8131" name="Placeholder 1030">
            <a:extLst>
              <a:ext uri="{FF2B5EF4-FFF2-40B4-BE49-F238E27FC236}">
                <a16:creationId xmlns:a16="http://schemas.microsoft.com/office/drawing/2014/main" id="{290EEF5F-5313-455B-ADCE-9C504EFB29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 dirty="0">
                <a:solidFill>
                  <a:schemeClr val="tx1"/>
                </a:solidFill>
              </a:rPr>
              <a:t>La réingénierie</a:t>
            </a:r>
          </a:p>
        </p:txBody>
      </p:sp>
      <p:sp>
        <p:nvSpPr>
          <p:cNvPr id="48132" name="Placeholder 2">
            <a:extLst>
              <a:ext uri="{FF2B5EF4-FFF2-40B4-BE49-F238E27FC236}">
                <a16:creationId xmlns:a16="http://schemas.microsoft.com/office/drawing/2014/main" id="{DFBD7345-9D68-4AF6-AE5F-9AAAF530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3" name="ZoneTexte 5">
            <a:extLst>
              <a:ext uri="{FF2B5EF4-FFF2-40B4-BE49-F238E27FC236}">
                <a16:creationId xmlns:a16="http://schemas.microsoft.com/office/drawing/2014/main" id="{A2975273-EE5D-4172-92F0-792F0703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8134" name="Placeholder 2">
            <a:extLst>
              <a:ext uri="{FF2B5EF4-FFF2-40B4-BE49-F238E27FC236}">
                <a16:creationId xmlns:a16="http://schemas.microsoft.com/office/drawing/2014/main" id="{139D44CD-6FCA-4ADE-AFA5-DCAA931D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3A7FE74-0F79-4DF6-B61C-D1E44A769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91" y="1987114"/>
            <a:ext cx="7580426" cy="30226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8CDC1938-AF28-40BB-B3A1-DA5E72D2641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94EFD3D-FD38-4BFF-A291-9BE5BF728C0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0179" name="Placeholder 1030">
            <a:extLst>
              <a:ext uri="{FF2B5EF4-FFF2-40B4-BE49-F238E27FC236}">
                <a16:creationId xmlns:a16="http://schemas.microsoft.com/office/drawing/2014/main" id="{59AEE83F-08F7-46DE-AA7C-B5935FC66A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chemeClr val="tx1"/>
                </a:solidFill>
              </a:rPr>
              <a:t>3.6 L’organisation du travail des une perspective </a:t>
            </a:r>
            <a:br>
              <a:rPr lang="fr-CA" altLang="fr-FR" sz="2400" b="1">
                <a:solidFill>
                  <a:schemeClr val="tx1"/>
                </a:solidFill>
              </a:rPr>
            </a:br>
            <a:r>
              <a:rPr lang="fr-CA" altLang="fr-FR" sz="2400" b="1">
                <a:solidFill>
                  <a:schemeClr val="tx1"/>
                </a:solidFill>
              </a:rPr>
              <a:t>      de groupes : les équipes de travail</a:t>
            </a:r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8AF7C5FF-D5FC-4E4F-9670-E3B1D7B9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36E9F8B8-CECB-4208-A590-E0ECE257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50182" name="Image 2">
            <a:extLst>
              <a:ext uri="{FF2B5EF4-FFF2-40B4-BE49-F238E27FC236}">
                <a16:creationId xmlns:a16="http://schemas.microsoft.com/office/drawing/2014/main" id="{D45BBFCC-F41E-40F4-A748-C0ADA765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18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2EB4E106-B05D-4557-AAF4-756142C474D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CAB7754-D687-4E16-BBDD-68348BDF632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2227" name="Placeholder 1030">
            <a:extLst>
              <a:ext uri="{FF2B5EF4-FFF2-40B4-BE49-F238E27FC236}">
                <a16:creationId xmlns:a16="http://schemas.microsoft.com/office/drawing/2014/main" id="{AD9659A1-F2F1-4C49-A6E7-E783CD7329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chemeClr val="tx1"/>
                </a:solidFill>
              </a:rPr>
              <a:t>Les types d’équipes de travail </a:t>
            </a:r>
            <a:br>
              <a:rPr lang="fr-CA" altLang="fr-FR" sz="2400" b="1">
                <a:solidFill>
                  <a:schemeClr val="tx1"/>
                </a:solidFill>
              </a:rPr>
            </a:br>
            <a:endParaRPr lang="fr-CA" altLang="fr-FR" sz="2400" b="1">
              <a:solidFill>
                <a:schemeClr val="tx1"/>
              </a:solidFill>
            </a:endParaRPr>
          </a:p>
        </p:txBody>
      </p:sp>
      <p:sp>
        <p:nvSpPr>
          <p:cNvPr id="52228" name="Placeholder 2">
            <a:extLst>
              <a:ext uri="{FF2B5EF4-FFF2-40B4-BE49-F238E27FC236}">
                <a16:creationId xmlns:a16="http://schemas.microsoft.com/office/drawing/2014/main" id="{9145B4E7-9428-4763-880F-1C667F607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2229" name="ZoneTexte 5">
            <a:extLst>
              <a:ext uri="{FF2B5EF4-FFF2-40B4-BE49-F238E27FC236}">
                <a16:creationId xmlns:a16="http://schemas.microsoft.com/office/drawing/2014/main" id="{8DB37DB3-D99D-4378-9945-798B2D54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2230" name="Placeholder 2">
            <a:extLst>
              <a:ext uri="{FF2B5EF4-FFF2-40B4-BE49-F238E27FC236}">
                <a16:creationId xmlns:a16="http://schemas.microsoft.com/office/drawing/2014/main" id="{12358144-21BC-47D9-A232-A3799021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3.6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2231" name="Espace réservé du contenu 4">
            <a:extLst>
              <a:ext uri="{FF2B5EF4-FFF2-40B4-BE49-F238E27FC236}">
                <a16:creationId xmlns:a16="http://schemas.microsoft.com/office/drawing/2014/main" id="{D6CC7AE8-2CBD-4590-B873-85AA7EAAC0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82825"/>
            <a:ext cx="58674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3C88F929-7C7E-4F50-8E89-6D9F281BBB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3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D4D40DA4-3132-4BD0-9ED3-FA288DBD3C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3600"/>
              <a:t>Le développement</a:t>
            </a:r>
          </a:p>
          <a:p>
            <a:pPr marL="0" indent="0" eaLnBrk="1" hangingPunct="1">
              <a:buFontTx/>
              <a:buNone/>
            </a:pPr>
            <a:r>
              <a:rPr lang="en-US" altLang="fr-FR" sz="3600"/>
              <a:t>organisationnel : l’analyse des</a:t>
            </a:r>
          </a:p>
          <a:p>
            <a:pPr marL="0" indent="0" eaLnBrk="1" hangingPunct="1">
              <a:buFontTx/>
              <a:buNone/>
            </a:pPr>
            <a:r>
              <a:rPr lang="en-US" altLang="fr-FR" sz="3600"/>
              <a:t>postes et l’organisation du travail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72B66E57-802E-49BE-9FEF-EAB4E7F4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270EA21A-1B51-4D4C-9E70-094264ABC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1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PRÉALABLES À LA GESTION DES RESSOURCES HUMAINES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84ADA465-A006-4B35-8C24-0F1144B3521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D0CA132-6494-44DE-A369-A80849564A1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4275" name="Placeholder 1030">
            <a:extLst>
              <a:ext uri="{FF2B5EF4-FFF2-40B4-BE49-F238E27FC236}">
                <a16:creationId xmlns:a16="http://schemas.microsoft.com/office/drawing/2014/main" id="{2A01436B-9507-4A76-8E6B-8FC231ABE5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chemeClr val="tx1"/>
                </a:solidFill>
              </a:rPr>
              <a:t>3.7 L’organisation du travail dans une perspective </a:t>
            </a:r>
            <a:br>
              <a:rPr lang="fr-CA" altLang="fr-FR" sz="2400" b="1">
                <a:solidFill>
                  <a:schemeClr val="tx1"/>
                </a:solidFill>
              </a:rPr>
            </a:br>
            <a:r>
              <a:rPr lang="fr-CA" altLang="fr-FR" sz="2400" b="1">
                <a:solidFill>
                  <a:schemeClr val="tx1"/>
                </a:solidFill>
              </a:rPr>
              <a:t>      individuelle : les approches</a:t>
            </a:r>
          </a:p>
        </p:txBody>
      </p:sp>
      <p:sp>
        <p:nvSpPr>
          <p:cNvPr id="54276" name="Placeholder 2">
            <a:extLst>
              <a:ext uri="{FF2B5EF4-FFF2-40B4-BE49-F238E27FC236}">
                <a16:creationId xmlns:a16="http://schemas.microsoft.com/office/drawing/2014/main" id="{F585D436-8416-40D2-BECB-613F11DA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4277" name="ZoneTexte 5">
            <a:extLst>
              <a:ext uri="{FF2B5EF4-FFF2-40B4-BE49-F238E27FC236}">
                <a16:creationId xmlns:a16="http://schemas.microsoft.com/office/drawing/2014/main" id="{EF39D452-353D-4339-A409-FBC4DD66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F544A3C3-19B2-4886-B961-C0F75BEE8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17" y="2209271"/>
            <a:ext cx="2019300" cy="3286125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ADD70D7-E0FB-4604-A6BA-7BC7E8A2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21" y="2209271"/>
            <a:ext cx="2028825" cy="3286125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4876C33-6352-421D-B1D8-BF8AB9EF8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50" y="2209271"/>
            <a:ext cx="20193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0DCD80EB-DEA9-4E4D-AB94-CBDF089BA50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3612996-5312-4E26-86FC-DE426F3A588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6323" name="Placeholder 1030">
            <a:extLst>
              <a:ext uri="{FF2B5EF4-FFF2-40B4-BE49-F238E27FC236}">
                <a16:creationId xmlns:a16="http://schemas.microsoft.com/office/drawing/2014/main" id="{11F3E9BD-2916-491B-8A92-0BAB2870E6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400" b="1">
                <a:solidFill>
                  <a:schemeClr val="tx1"/>
                </a:solidFill>
              </a:rPr>
              <a:t>3.8 Les aménagements du travail axés sur </a:t>
            </a:r>
            <a:br>
              <a:rPr lang="fr-CA" altLang="fr-FR" sz="2400" b="1">
                <a:solidFill>
                  <a:schemeClr val="tx1"/>
                </a:solidFill>
              </a:rPr>
            </a:br>
            <a:r>
              <a:rPr lang="fr-CA" altLang="fr-FR" sz="2400" b="1">
                <a:solidFill>
                  <a:schemeClr val="tx1"/>
                </a:solidFill>
              </a:rPr>
              <a:t>      la flexibilité </a:t>
            </a:r>
          </a:p>
        </p:txBody>
      </p:sp>
      <p:sp>
        <p:nvSpPr>
          <p:cNvPr id="56324" name="Placeholder 2">
            <a:extLst>
              <a:ext uri="{FF2B5EF4-FFF2-40B4-BE49-F238E27FC236}">
                <a16:creationId xmlns:a16="http://schemas.microsoft.com/office/drawing/2014/main" id="{DC42E305-9AB3-452D-AE8A-25452072D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6325" name="ZoneTexte 5">
            <a:extLst>
              <a:ext uri="{FF2B5EF4-FFF2-40B4-BE49-F238E27FC236}">
                <a16:creationId xmlns:a16="http://schemas.microsoft.com/office/drawing/2014/main" id="{1BCC253C-DC9C-42EA-9B5E-05E5AE7A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6326" name="AutoShape 7">
            <a:extLst>
              <a:ext uri="{FF2B5EF4-FFF2-40B4-BE49-F238E27FC236}">
                <a16:creationId xmlns:a16="http://schemas.microsoft.com/office/drawing/2014/main" id="{79BE546D-718E-41F2-9A0F-0C87AB10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08350"/>
            <a:ext cx="2559050" cy="2808288"/>
          </a:xfrm>
          <a:prstGeom prst="roundRect">
            <a:avLst>
              <a:gd name="adj" fmla="val 16667"/>
            </a:avLst>
          </a:prstGeom>
          <a:solidFill>
            <a:srgbClr val="C9CB3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434365"/>
                </a:solidFill>
                <a:ea typeface="ＭＳ Ｐゴシック" panose="020B0600070205080204" pitchFamily="34" charset="-128"/>
              </a:rPr>
              <a:t>Lieu de travail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800">
                <a:solidFill>
                  <a:srgbClr val="434365"/>
                </a:solidFill>
                <a:ea typeface="ＭＳ Ｐゴシック" panose="020B0600070205080204" pitchFamily="34" charset="-128"/>
              </a:rPr>
              <a:t> Télétravail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800">
                <a:solidFill>
                  <a:srgbClr val="434365"/>
                </a:solidFill>
                <a:ea typeface="ＭＳ Ｐゴシック" panose="020B0600070205080204" pitchFamily="34" charset="-128"/>
              </a:rPr>
              <a:t> Travail atypique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rgbClr val="434365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6327" name="AutoShape 6">
            <a:extLst>
              <a:ext uri="{FF2B5EF4-FFF2-40B4-BE49-F238E27FC236}">
                <a16:creationId xmlns:a16="http://schemas.microsoft.com/office/drawing/2014/main" id="{7F3170AE-88FC-4241-9B38-D75DAC154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3308350"/>
            <a:ext cx="2840037" cy="2808288"/>
          </a:xfrm>
          <a:prstGeom prst="roundRect">
            <a:avLst>
              <a:gd name="adj" fmla="val 16667"/>
            </a:avLst>
          </a:prstGeom>
          <a:solidFill>
            <a:srgbClr val="C9CB3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indent="47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 b="1">
              <a:solidFill>
                <a:srgbClr val="434365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434365"/>
                </a:solidFill>
                <a:ea typeface="ＭＳ Ｐゴシック" panose="020B0600070205080204" pitchFamily="34" charset="-128"/>
              </a:rPr>
              <a:t>Horaire</a:t>
            </a: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fr-FR" sz="1800">
                <a:solidFill>
                  <a:srgbClr val="434365"/>
                </a:solidFill>
                <a:ea typeface="ＭＳ Ｐゴシック" panose="020B0600070205080204" pitchFamily="34" charset="-128"/>
              </a:rPr>
              <a:t> Horaire flexible</a:t>
            </a: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fr-FR" sz="1800">
                <a:solidFill>
                  <a:srgbClr val="434365"/>
                </a:solidFill>
                <a:ea typeface="ＭＳ Ｐゴシック" panose="020B0600070205080204" pitchFamily="34" charset="-128"/>
              </a:rPr>
              <a:t> Semaine comprimée</a:t>
            </a: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fr-FR" sz="1800">
                <a:solidFill>
                  <a:srgbClr val="434365"/>
                </a:solidFill>
                <a:ea typeface="ＭＳ Ｐゴシック" panose="020B0600070205080204" pitchFamily="34" charset="-128"/>
              </a:rPr>
              <a:t> Temps partiel</a:t>
            </a:r>
          </a:p>
          <a:p>
            <a:pPr marL="0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CA" altLang="fr-FR" sz="1800">
                <a:solidFill>
                  <a:srgbClr val="434365"/>
                </a:solidFill>
                <a:ea typeface="ＭＳ Ｐゴシック" panose="020B0600070205080204" pitchFamily="34" charset="-128"/>
              </a:rPr>
              <a:t> Emploi partagé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51238947-B4F0-49F8-9CAA-37883CBF409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540E237-6CC7-4A33-A974-59689E594CB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AAAC6414-DA60-4C43-84C7-6256332F80A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844675"/>
            <a:ext cx="7772400" cy="416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1400" b="1" dirty="0"/>
              <a:t>Objectif 3A – Reconnaître les différentes approches d’organisation du travail</a:t>
            </a:r>
            <a:endParaRPr lang="fr-CA" altLang="fr-FR" sz="1400" dirty="0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3.1 	Les écoles de pensée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400" b="1"/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fr-CA" altLang="fr-FR" sz="1400" b="1" dirty="0"/>
              <a:t>Objectif 3B – Expliquer les processus et approches inhérents à l’analyse des postes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3.2 	L’analyse des postes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3.3 	La rédaction d’une description de l’emploi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400" b="1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b="1" dirty="0"/>
              <a:t>Objectif 3C – Distinguer les différentes perspectives d’organisation du travail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3.4 	Les nouvelles formes d’organisation du travail : les principaux déterminants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3.5 	L’organisation du travail dans une perspective organisationnelle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3.6 	L’organisation du travail dans une perspective de groupes : les équipes de travail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3.7 	L’organisation du travail dans une perspective individuelle</a:t>
            </a:r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r>
              <a:rPr lang="fr-CA" altLang="fr-FR" sz="1400" dirty="0"/>
              <a:t>3.8 	Les aménagements du travail axés sur la flexibilité</a:t>
            </a:r>
          </a:p>
          <a:p>
            <a:pPr marL="0" indent="0" eaLnBrk="1" hangingPunct="1">
              <a:lnSpc>
                <a:spcPct val="93000"/>
              </a:lnSpc>
              <a:buClr>
                <a:srgbClr val="000000"/>
              </a:buClr>
              <a:buFontTx/>
              <a:buNone/>
            </a:pPr>
            <a:endParaRPr lang="fr-CA" altLang="fr-FR" sz="1400"/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B7744A3A-2DA4-46E7-ADAB-AFDBAA9380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5B1B3917-D16E-4C7D-BC0A-8B778518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C062189D-C28A-4DDE-B733-6457702BC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55493592-5DF3-4CBE-B8B0-7F082952E9C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AFB52EA-98C0-499C-A3D6-23E94735F45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7" name="Placeholder 1030">
            <a:extLst>
              <a:ext uri="{FF2B5EF4-FFF2-40B4-BE49-F238E27FC236}">
                <a16:creationId xmlns:a16="http://schemas.microsoft.com/office/drawing/2014/main" id="{DDB9411D-FE22-4A3C-8319-400EEBA3C4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3.1 Les écoles de pensée</a:t>
            </a:r>
          </a:p>
        </p:txBody>
      </p:sp>
      <p:sp>
        <p:nvSpPr>
          <p:cNvPr id="21508" name="Placeholder 2">
            <a:extLst>
              <a:ext uri="{FF2B5EF4-FFF2-40B4-BE49-F238E27FC236}">
                <a16:creationId xmlns:a16="http://schemas.microsoft.com/office/drawing/2014/main" id="{145D22A8-6369-4728-AB4B-F7D01A54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09" name="ZoneTexte 5">
            <a:extLst>
              <a:ext uri="{FF2B5EF4-FFF2-40B4-BE49-F238E27FC236}">
                <a16:creationId xmlns:a16="http://schemas.microsoft.com/office/drawing/2014/main" id="{222F261A-D92D-4DB6-9587-64784E41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21510" name="Espace réservé du contenu 3">
            <a:extLst>
              <a:ext uri="{FF2B5EF4-FFF2-40B4-BE49-F238E27FC236}">
                <a16:creationId xmlns:a16="http://schemas.microsoft.com/office/drawing/2014/main" id="{F7A31321-A7BF-4370-B912-0AA67A6C574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1500"/>
            <a:ext cx="6288087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E9B8E80A-F448-4E4D-9948-5C72E673A47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A00B39F-E534-4A30-842F-63C258FBC8C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5" name="Placeholder 1030">
            <a:extLst>
              <a:ext uri="{FF2B5EF4-FFF2-40B4-BE49-F238E27FC236}">
                <a16:creationId xmlns:a16="http://schemas.microsoft.com/office/drawing/2014/main" id="{D2788986-7A35-4CAB-8E3E-C09FE66165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>
                <a:solidFill>
                  <a:schemeClr val="tx1"/>
                </a:solidFill>
              </a:rPr>
              <a:t>3.2 </a:t>
            </a:r>
            <a:r>
              <a:rPr lang="en-US" altLang="fr-FR" sz="2400" b="1" dirty="0" err="1">
                <a:solidFill>
                  <a:schemeClr val="tx1"/>
                </a:solidFill>
              </a:rPr>
              <a:t>L’analyse</a:t>
            </a:r>
            <a:r>
              <a:rPr lang="en-US" altLang="fr-FR" sz="2400" b="1" dirty="0">
                <a:solidFill>
                  <a:schemeClr val="tx1"/>
                </a:solidFill>
              </a:rPr>
              <a:t> des </a:t>
            </a:r>
            <a:r>
              <a:rPr lang="en-US" altLang="fr-FR" sz="2400" b="1" dirty="0" err="1">
                <a:solidFill>
                  <a:schemeClr val="tx1"/>
                </a:solidFill>
              </a:rPr>
              <a:t>postes</a:t>
            </a:r>
            <a:br>
              <a:rPr lang="en-US" altLang="fr-FR" sz="2400" b="1" dirty="0"/>
            </a:br>
            <a:r>
              <a:rPr lang="en-US" altLang="fr-FR" sz="2400" dirty="0">
                <a:solidFill>
                  <a:schemeClr val="tx1"/>
                </a:solidFill>
              </a:rPr>
              <a:t>    </a:t>
            </a:r>
          </a:p>
        </p:txBody>
      </p:sp>
      <p:sp>
        <p:nvSpPr>
          <p:cNvPr id="23556" name="Placeholder 2">
            <a:extLst>
              <a:ext uri="{FF2B5EF4-FFF2-40B4-BE49-F238E27FC236}">
                <a16:creationId xmlns:a16="http://schemas.microsoft.com/office/drawing/2014/main" id="{9DE3C784-0428-4450-A1B6-D5C09443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1D3852D8-93BE-48A7-845E-2346AE14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4D6437B-C8BD-4821-A7AE-1FA64C8D4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1933542"/>
            <a:ext cx="7302569" cy="4187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A2EF19AA-3B0D-420E-A9C4-9E4EC21A657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5A65F90-8AEC-4A34-8D8D-BF1AA45D190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1030">
            <a:extLst>
              <a:ext uri="{FF2B5EF4-FFF2-40B4-BE49-F238E27FC236}">
                <a16:creationId xmlns:a16="http://schemas.microsoft.com/office/drawing/2014/main" id="{05C515B1-0D8E-4C51-BBC6-A074C26023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 processus</a:t>
            </a:r>
            <a:endParaRPr lang="fr-CA" altLang="fr-FR" sz="2400">
              <a:solidFill>
                <a:schemeClr val="tx1"/>
              </a:solidFill>
            </a:endParaRPr>
          </a:p>
        </p:txBody>
      </p:sp>
      <p:sp>
        <p:nvSpPr>
          <p:cNvPr id="25604" name="Placeholder 2">
            <a:extLst>
              <a:ext uri="{FF2B5EF4-FFF2-40B4-BE49-F238E27FC236}">
                <a16:creationId xmlns:a16="http://schemas.microsoft.com/office/drawing/2014/main" id="{7BBA3FE1-E4F8-4D30-B895-9749D1945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5" name="ZoneTexte 5">
            <a:extLst>
              <a:ext uri="{FF2B5EF4-FFF2-40B4-BE49-F238E27FC236}">
                <a16:creationId xmlns:a16="http://schemas.microsoft.com/office/drawing/2014/main" id="{061CA18C-2868-4D4D-8A90-7E845E988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5606" name="Placeholder 2">
            <a:extLst>
              <a:ext uri="{FF2B5EF4-FFF2-40B4-BE49-F238E27FC236}">
                <a16:creationId xmlns:a16="http://schemas.microsoft.com/office/drawing/2014/main" id="{E2751573-B888-44BB-9184-DD69C718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5607" name="Image 2">
            <a:extLst>
              <a:ext uri="{FF2B5EF4-FFF2-40B4-BE49-F238E27FC236}">
                <a16:creationId xmlns:a16="http://schemas.microsoft.com/office/drawing/2014/main" id="{D80841CB-0F11-4BFE-905F-31A96A65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989138"/>
            <a:ext cx="6372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6E87F568-10DC-4049-B48B-9061681D23A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003E303-E74C-4A7F-8A04-846B5100336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4C414FC7-07D4-4832-A2F5-A1EECB6297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types d’information à fournir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27652" name="Placeholder 2">
            <a:extLst>
              <a:ext uri="{FF2B5EF4-FFF2-40B4-BE49-F238E27FC236}">
                <a16:creationId xmlns:a16="http://schemas.microsoft.com/office/drawing/2014/main" id="{593BC55B-8953-4B7C-9090-FB1FF6DE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B6CC14C7-1967-4FE0-A753-67E90BF6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7654" name="Placeholder 2">
            <a:extLst>
              <a:ext uri="{FF2B5EF4-FFF2-40B4-BE49-F238E27FC236}">
                <a16:creationId xmlns:a16="http://schemas.microsoft.com/office/drawing/2014/main" id="{60597898-BEF0-422F-B427-599DB95D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7655" name="Image 3">
            <a:extLst>
              <a:ext uri="{FF2B5EF4-FFF2-40B4-BE49-F238E27FC236}">
                <a16:creationId xmlns:a16="http://schemas.microsoft.com/office/drawing/2014/main" id="{2D319AD5-D2F5-465B-9DAB-30D36031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063750"/>
            <a:ext cx="73056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63757DAC-9507-4BC5-844E-0665F927CFE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F28D092-6AE1-4971-A160-D846B75C291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3E229D33-9A6E-4D46-BB51-0C9818A512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outils de collecte de données </a:t>
            </a:r>
            <a:br>
              <a:rPr lang="en-US" altLang="fr-FR" sz="2400" b="1">
                <a:solidFill>
                  <a:schemeClr val="tx1"/>
                </a:solidFill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29700" name="Placeholder 2">
            <a:extLst>
              <a:ext uri="{FF2B5EF4-FFF2-40B4-BE49-F238E27FC236}">
                <a16:creationId xmlns:a16="http://schemas.microsoft.com/office/drawing/2014/main" id="{BF5B0D9A-04AF-4F01-8BE5-208740AF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4D10FB9D-F23A-46DC-8783-FDEBF67F2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9702" name="Placeholder 2">
            <a:extLst>
              <a:ext uri="{FF2B5EF4-FFF2-40B4-BE49-F238E27FC236}">
                <a16:creationId xmlns:a16="http://schemas.microsoft.com/office/drawing/2014/main" id="{6938B057-C42B-4FA9-AAD3-E91C457B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9703" name="Espace réservé du contenu 6">
            <a:extLst>
              <a:ext uri="{FF2B5EF4-FFF2-40B4-BE49-F238E27FC236}">
                <a16:creationId xmlns:a16="http://schemas.microsoft.com/office/drawing/2014/main" id="{29E5C446-3B2A-4236-B27D-7F2F83E60A8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38350"/>
            <a:ext cx="601345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0F475027-A1A5-4DE7-8C2D-DABC503EE0B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D00BF71-C448-4C30-A7EB-923C7FDDEE8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47D4CEAA-B626-43A9-A911-6AA45C0F2B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>
                <a:solidFill>
                  <a:schemeClr val="tx1"/>
                </a:solidFill>
              </a:rPr>
              <a:t>Les sources d’information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D4380D2B-4C2A-4D6F-A60E-23466ABB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3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ORGANISATIONNEL :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L’ANALYSE DES POSTES ET L’ORGANISATION DU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2FE36220-75E1-470B-AAD3-10FFCC993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4CD7BB96-BF0C-40E8-AF7E-438F0284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3.2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1751" name="Espace réservé du contenu 4">
            <a:extLst>
              <a:ext uri="{FF2B5EF4-FFF2-40B4-BE49-F238E27FC236}">
                <a16:creationId xmlns:a16="http://schemas.microsoft.com/office/drawing/2014/main" id="{B64AA833-7A15-4684-ADF3-FC28F27AA1D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89138"/>
            <a:ext cx="65151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35860D-0882-49C3-9B51-D894DFCD90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DC1EB5-F8B2-4B50-ADAD-F39DB6FEC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D29B4D-2B72-48A2-8E83-BF9BE38D8F6A}">
  <ds:schemaRefs>
    <ds:schemaRef ds:uri="http://purl.org/dc/elements/1.1/"/>
    <ds:schemaRef ds:uri="http://schemas.microsoft.com/office/2006/metadata/properties"/>
    <ds:schemaRef ds:uri="http://purl.org/dc/terms/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2004f63-f070-4f41-b1e2-ce4fca41353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680</TotalTime>
  <Words>1328</Words>
  <Application>Microsoft Office PowerPoint</Application>
  <PresentationFormat>Affichage à l'écran (4:3)</PresentationFormat>
  <Paragraphs>208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Arial</vt:lpstr>
      <vt:lpstr>Modele_physique_xxi TOME_A</vt:lpstr>
      <vt:lpstr>Présentation PowerPoint</vt:lpstr>
      <vt:lpstr> Chapitre 3</vt:lpstr>
      <vt:lpstr>Plan de chapitre</vt:lpstr>
      <vt:lpstr>3.1 Les écoles de pensée</vt:lpstr>
      <vt:lpstr>3.2 L’analyse des postes     </vt:lpstr>
      <vt:lpstr>Le processus</vt:lpstr>
      <vt:lpstr>Les types d’information à fournir </vt:lpstr>
      <vt:lpstr>Les outils de collecte de données  </vt:lpstr>
      <vt:lpstr>Les sources d’information</vt:lpstr>
      <vt:lpstr>Les approches</vt:lpstr>
      <vt:lpstr>3.3 La rédaction d’une description de l’emploi </vt:lpstr>
      <vt:lpstr>3.4 Les formes d’organisation du travail :        les principaux déterminants                              </vt:lpstr>
      <vt:lpstr>3.5 L’organisation du travail dans une perspective        organisationnelle </vt:lpstr>
      <vt:lpstr>De l’organisation du travail plus centralisée vers une organisation plus décentralisée</vt:lpstr>
      <vt:lpstr>L’impartition et les nouvelles  configurations organisationnelles  </vt:lpstr>
      <vt:lpstr>La structure en réseau </vt:lpstr>
      <vt:lpstr>La réingénierie</vt:lpstr>
      <vt:lpstr>3.6 L’organisation du travail des une perspective        de groupes : les équipes de travail</vt:lpstr>
      <vt:lpstr>Les types d’équipes de travail  </vt:lpstr>
      <vt:lpstr>3.7 L’organisation du travail dans une perspective        individuelle : les approches</vt:lpstr>
      <vt:lpstr>3.8 Les aménagements du travail axés sur        la flexibilité 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113</cp:revision>
  <cp:lastPrinted>2012-11-19T20:15:19Z</cp:lastPrinted>
  <dcterms:created xsi:type="dcterms:W3CDTF">2010-06-17T13:05:13Z</dcterms:created>
  <dcterms:modified xsi:type="dcterms:W3CDTF">2023-06-13T14:15:13Z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