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60" r:id="rId7"/>
    <p:sldId id="527" r:id="rId8"/>
    <p:sldId id="528" r:id="rId9"/>
    <p:sldId id="560" r:id="rId10"/>
    <p:sldId id="552" r:id="rId11"/>
    <p:sldId id="529" r:id="rId12"/>
    <p:sldId id="530" r:id="rId13"/>
    <p:sldId id="557" r:id="rId14"/>
    <p:sldId id="531" r:id="rId15"/>
    <p:sldId id="532" r:id="rId16"/>
    <p:sldId id="534" r:id="rId17"/>
    <p:sldId id="535" r:id="rId18"/>
    <p:sldId id="536" r:id="rId19"/>
    <p:sldId id="537" r:id="rId20"/>
    <p:sldId id="558" r:id="rId21"/>
    <p:sldId id="539" r:id="rId22"/>
    <p:sldId id="549" r:id="rId23"/>
    <p:sldId id="538" r:id="rId24"/>
    <p:sldId id="541" r:id="rId25"/>
    <p:sldId id="542" r:id="rId26"/>
    <p:sldId id="543" r:id="rId27"/>
    <p:sldId id="544" r:id="rId28"/>
    <p:sldId id="545" r:id="rId29"/>
    <p:sldId id="554" r:id="rId30"/>
    <p:sldId id="547" r:id="rId31"/>
    <p:sldId id="548" r:id="rId32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2880">
          <p15:clr>
            <a:srgbClr val="A4A3A4"/>
          </p15:clr>
        </p15:guide>
        <p15:guide id="3" pos="431">
          <p15:clr>
            <a:srgbClr val="A4A3A4"/>
          </p15:clr>
        </p15:guide>
        <p15:guide id="4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0" clrIdx="0"/>
  <p:cmAuthor id="2" name="Hugues-O. Blouin" initials="HOB" lastIdx="65" clrIdx="1"/>
  <p:cmAuthor id="3" name="marion.cote@umontreal.ca" initials="ma" lastIdx="8" clrIdx="2">
    <p:extLst>
      <p:ext uri="{19B8F6BF-5375-455C-9EA6-DF929625EA0E}">
        <p15:presenceInfo xmlns:p15="http://schemas.microsoft.com/office/powerpoint/2012/main" userId="S::urn:spo:guest#marion.cote@umontreal.ca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493CC-2363-4E32-84A9-B9DEB3F70BF4}" v="15" dt="2020-12-15T03:44:55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7"/>
    <p:restoredTop sz="94714"/>
  </p:normalViewPr>
  <p:slideViewPr>
    <p:cSldViewPr>
      <p:cViewPr varScale="1">
        <p:scale>
          <a:sx n="104" d="100"/>
          <a:sy n="104" d="100"/>
        </p:scale>
        <p:origin x="1542" y="108"/>
      </p:cViewPr>
      <p:guideLst>
        <p:guide orient="horz" pos="1480"/>
        <p:guide pos="2880"/>
        <p:guide pos="431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61F40F-5E6D-40F3-8A64-74F4317BB0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E8F6F6B-88D7-4A53-AE33-BB1A23C3EF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4FF2041E-6144-4967-9FAC-773DB3A6BF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1523276-948D-43EA-B879-A7B7CBEDE7C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C9D601-0DB3-4083-BD84-84D581A78B3C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DC2E121-160D-4559-8458-357849E9EC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9FD850F-D324-49A5-A1E9-16F4855DEC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3316" name="Placeholder 4">
            <a:extLst>
              <a:ext uri="{FF2B5EF4-FFF2-40B4-BE49-F238E27FC236}">
                <a16:creationId xmlns:a16="http://schemas.microsoft.com/office/drawing/2014/main" id="{48FD8439-7409-4F8B-A344-0EFECD31A2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F51C1EF-9874-4BE3-9575-ED0D8B320B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 noProof="0"/>
              <a:t>Cliquez pour modifier les styles du texte du masque</a:t>
            </a:r>
          </a:p>
          <a:p>
            <a:pPr lvl="1"/>
            <a:r>
              <a:rPr lang="fr-CA" altLang="fr-FR" noProof="0"/>
              <a:t>Deuxième niveau</a:t>
            </a:r>
          </a:p>
          <a:p>
            <a:pPr lvl="2"/>
            <a:r>
              <a:rPr lang="fr-CA" altLang="fr-FR" noProof="0"/>
              <a:t>Troisième niveau</a:t>
            </a:r>
          </a:p>
          <a:p>
            <a:pPr lvl="3"/>
            <a:r>
              <a:rPr lang="fr-CA" altLang="fr-FR" noProof="0"/>
              <a:t>Quatrième niveau</a:t>
            </a:r>
          </a:p>
          <a:p>
            <a:pPr lvl="4"/>
            <a:r>
              <a:rPr lang="fr-CA" altLang="fr-FR" noProof="0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6F0CEDA-6103-4B43-BAA1-1C7A91C9BB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anose="020B0300000000000000" pitchFamily="34" charset="-128"/>
              </a:defRPr>
            </a:lvl1pPr>
          </a:lstStyle>
          <a:p>
            <a:pPr>
              <a:defRPr/>
            </a:pPr>
            <a:r>
              <a:rPr lang="fr-CA" altLang="fr-FR"/>
              <a:t>©ERPI, tous droits réservés.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0A2E228-7D3D-48CE-AB13-6A942D066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66B9F2-5CE5-4911-8290-1F4B12689E8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pitchFamily="-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" charset="0"/>
        <a:ea typeface="ヒラギノ角ゴ Pro W3" pitchFamily="-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1026">
            <a:extLst>
              <a:ext uri="{FF2B5EF4-FFF2-40B4-BE49-F238E27FC236}">
                <a16:creationId xmlns:a16="http://schemas.microsoft.com/office/drawing/2014/main" id="{736127A3-267F-458A-926A-3D13E11D8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Placeholder 1027">
            <a:extLst>
              <a:ext uri="{FF2B5EF4-FFF2-40B4-BE49-F238E27FC236}">
                <a16:creationId xmlns:a16="http://schemas.microsoft.com/office/drawing/2014/main" id="{0063EB74-142A-46B4-A662-01B61D0438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E8BC13A8-C462-4EDA-B6A3-DA78798B3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7A394E1A-B451-4974-B3A6-168CB1042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21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1026">
            <a:extLst>
              <a:ext uri="{FF2B5EF4-FFF2-40B4-BE49-F238E27FC236}">
                <a16:creationId xmlns:a16="http://schemas.microsoft.com/office/drawing/2014/main" id="{DD2430B9-B9E2-40C5-A30A-4B0787F60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2" name="Rectangle 1027">
            <a:extLst>
              <a:ext uri="{FF2B5EF4-FFF2-40B4-BE49-F238E27FC236}">
                <a16:creationId xmlns:a16="http://schemas.microsoft.com/office/drawing/2014/main" id="{F87ADB1E-68E3-4A51-BF58-7E29923A2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1026">
            <a:extLst>
              <a:ext uri="{FF2B5EF4-FFF2-40B4-BE49-F238E27FC236}">
                <a16:creationId xmlns:a16="http://schemas.microsoft.com/office/drawing/2014/main" id="{DD1EA274-43E0-475B-9A63-102253D7C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2DB1FC8D-E66C-4B1C-B2E2-04515FD65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1026">
            <a:extLst>
              <a:ext uri="{FF2B5EF4-FFF2-40B4-BE49-F238E27FC236}">
                <a16:creationId xmlns:a16="http://schemas.microsoft.com/office/drawing/2014/main" id="{C9522DCD-0C17-4F96-AF4F-DA950857F6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8" name="Rectangle 1027">
            <a:extLst>
              <a:ext uri="{FF2B5EF4-FFF2-40B4-BE49-F238E27FC236}">
                <a16:creationId xmlns:a16="http://schemas.microsoft.com/office/drawing/2014/main" id="{CC021014-75B9-431D-9F92-C53FD2E52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ceholder 1026">
            <a:extLst>
              <a:ext uri="{FF2B5EF4-FFF2-40B4-BE49-F238E27FC236}">
                <a16:creationId xmlns:a16="http://schemas.microsoft.com/office/drawing/2014/main" id="{A7D421EB-A3B2-47F6-8D91-473872ADE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6" name="Rectangle 1027">
            <a:extLst>
              <a:ext uri="{FF2B5EF4-FFF2-40B4-BE49-F238E27FC236}">
                <a16:creationId xmlns:a16="http://schemas.microsoft.com/office/drawing/2014/main" id="{18650B58-E49F-4EE9-8C0C-45193A06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1026">
            <a:extLst>
              <a:ext uri="{FF2B5EF4-FFF2-40B4-BE49-F238E27FC236}">
                <a16:creationId xmlns:a16="http://schemas.microsoft.com/office/drawing/2014/main" id="{F8011AAD-D817-47AC-9028-917C4B9314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BF4BBD16-AFD2-4097-A5B3-C08E22D5F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7A2699E6-974A-4923-82E9-AB44DA1E2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BF61C8FD-116B-49C0-9E6F-42A61F9B2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1026">
            <a:extLst>
              <a:ext uri="{FF2B5EF4-FFF2-40B4-BE49-F238E27FC236}">
                <a16:creationId xmlns:a16="http://schemas.microsoft.com/office/drawing/2014/main" id="{7A2699E6-974A-4923-82E9-AB44DA1E2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1027">
            <a:extLst>
              <a:ext uri="{FF2B5EF4-FFF2-40B4-BE49-F238E27FC236}">
                <a16:creationId xmlns:a16="http://schemas.microsoft.com/office/drawing/2014/main" id="{BF61C8FD-116B-49C0-9E6F-42A61F9B2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0649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1026">
            <a:extLst>
              <a:ext uri="{FF2B5EF4-FFF2-40B4-BE49-F238E27FC236}">
                <a16:creationId xmlns:a16="http://schemas.microsoft.com/office/drawing/2014/main" id="{F95C4CF7-D7A2-4034-919E-6D96A7573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1027">
            <a:extLst>
              <a:ext uri="{FF2B5EF4-FFF2-40B4-BE49-F238E27FC236}">
                <a16:creationId xmlns:a16="http://schemas.microsoft.com/office/drawing/2014/main" id="{0BDD3C4E-C2E3-42AD-8F6B-01DF64A1D2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1026">
            <a:extLst>
              <a:ext uri="{FF2B5EF4-FFF2-40B4-BE49-F238E27FC236}">
                <a16:creationId xmlns:a16="http://schemas.microsoft.com/office/drawing/2014/main" id="{0B373126-B741-4CCE-B033-9606CAA2B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1027">
            <a:extLst>
              <a:ext uri="{FF2B5EF4-FFF2-40B4-BE49-F238E27FC236}">
                <a16:creationId xmlns:a16="http://schemas.microsoft.com/office/drawing/2014/main" id="{B63954F2-CEE8-4386-A083-F8EF1EBB4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1026">
            <a:extLst>
              <a:ext uri="{FF2B5EF4-FFF2-40B4-BE49-F238E27FC236}">
                <a16:creationId xmlns:a16="http://schemas.microsoft.com/office/drawing/2014/main" id="{1DB4417A-3953-478B-9CBD-A4A11A464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2C790EC9-93D5-4391-9980-3340DD268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une autre page de partie ou de chapitre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1026">
            <a:extLst>
              <a:ext uri="{FF2B5EF4-FFF2-40B4-BE49-F238E27FC236}">
                <a16:creationId xmlns:a16="http://schemas.microsoft.com/office/drawing/2014/main" id="{0B1791BA-16D6-46DE-873B-980D9E659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1027">
            <a:extLst>
              <a:ext uri="{FF2B5EF4-FFF2-40B4-BE49-F238E27FC236}">
                <a16:creationId xmlns:a16="http://schemas.microsoft.com/office/drawing/2014/main" id="{43C33787-C158-4328-9246-FA834154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1026">
            <a:extLst>
              <a:ext uri="{FF2B5EF4-FFF2-40B4-BE49-F238E27FC236}">
                <a16:creationId xmlns:a16="http://schemas.microsoft.com/office/drawing/2014/main" id="{F1A46956-5ED7-4927-ADC7-C3936E14F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1027">
            <a:extLst>
              <a:ext uri="{FF2B5EF4-FFF2-40B4-BE49-F238E27FC236}">
                <a16:creationId xmlns:a16="http://schemas.microsoft.com/office/drawing/2014/main" id="{9F9149E2-3518-406D-834C-784642496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1026">
            <a:extLst>
              <a:ext uri="{FF2B5EF4-FFF2-40B4-BE49-F238E27FC236}">
                <a16:creationId xmlns:a16="http://schemas.microsoft.com/office/drawing/2014/main" id="{D0D9949D-1768-4E0E-923C-D6BB6FD46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2" name="Rectangle 1027">
            <a:extLst>
              <a:ext uri="{FF2B5EF4-FFF2-40B4-BE49-F238E27FC236}">
                <a16:creationId xmlns:a16="http://schemas.microsoft.com/office/drawing/2014/main" id="{247408C8-AD00-42D7-A809-8F3BF35E2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ceholder 1026">
            <a:extLst>
              <a:ext uri="{FF2B5EF4-FFF2-40B4-BE49-F238E27FC236}">
                <a16:creationId xmlns:a16="http://schemas.microsoft.com/office/drawing/2014/main" id="{B1085CF8-DA46-411D-94E9-36A6D2BC8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0" name="Rectangle 1027">
            <a:extLst>
              <a:ext uri="{FF2B5EF4-FFF2-40B4-BE49-F238E27FC236}">
                <a16:creationId xmlns:a16="http://schemas.microsoft.com/office/drawing/2014/main" id="{2DB27404-71EB-4E9B-9D5C-0F1B71F05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ceholder 1026">
            <a:extLst>
              <a:ext uri="{FF2B5EF4-FFF2-40B4-BE49-F238E27FC236}">
                <a16:creationId xmlns:a16="http://schemas.microsoft.com/office/drawing/2014/main" id="{A73801AE-10C4-43D4-9AC2-6A8C6B994E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1027">
            <a:extLst>
              <a:ext uri="{FF2B5EF4-FFF2-40B4-BE49-F238E27FC236}">
                <a16:creationId xmlns:a16="http://schemas.microsoft.com/office/drawing/2014/main" id="{99C74208-9B11-4036-BE54-68F3BF581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ceholder 1026">
            <a:extLst>
              <a:ext uri="{FF2B5EF4-FFF2-40B4-BE49-F238E27FC236}">
                <a16:creationId xmlns:a16="http://schemas.microsoft.com/office/drawing/2014/main" id="{8624DB05-C645-4147-A83F-09227D776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1027">
            <a:extLst>
              <a:ext uri="{FF2B5EF4-FFF2-40B4-BE49-F238E27FC236}">
                <a16:creationId xmlns:a16="http://schemas.microsoft.com/office/drawing/2014/main" id="{D6BE4A73-C89C-40A4-AE0E-54B8C96EA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ceholder 1026">
            <a:extLst>
              <a:ext uri="{FF2B5EF4-FFF2-40B4-BE49-F238E27FC236}">
                <a16:creationId xmlns:a16="http://schemas.microsoft.com/office/drawing/2014/main" id="{4DC52FBB-534A-489F-A216-F4A318450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4" name="Rectangle 1027">
            <a:extLst>
              <a:ext uri="{FF2B5EF4-FFF2-40B4-BE49-F238E27FC236}">
                <a16:creationId xmlns:a16="http://schemas.microsoft.com/office/drawing/2014/main" id="{595D838D-5AF1-45D9-AACC-97DFE132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086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ceholder 1026">
            <a:extLst>
              <a:ext uri="{FF2B5EF4-FFF2-40B4-BE49-F238E27FC236}">
                <a16:creationId xmlns:a16="http://schemas.microsoft.com/office/drawing/2014/main" id="{5A571A3E-DE4A-412B-8736-01AC371307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2" name="Rectangle 1027">
            <a:extLst>
              <a:ext uri="{FF2B5EF4-FFF2-40B4-BE49-F238E27FC236}">
                <a16:creationId xmlns:a16="http://schemas.microsoft.com/office/drawing/2014/main" id="{9EE3E1F4-BF11-4D16-BE9E-4CDC09BCF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ceholder 1026">
            <a:extLst>
              <a:ext uri="{FF2B5EF4-FFF2-40B4-BE49-F238E27FC236}">
                <a16:creationId xmlns:a16="http://schemas.microsoft.com/office/drawing/2014/main" id="{6F680A43-B520-4850-8977-03C40432D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0" name="Rectangle 1027">
            <a:extLst>
              <a:ext uri="{FF2B5EF4-FFF2-40B4-BE49-F238E27FC236}">
                <a16:creationId xmlns:a16="http://schemas.microsoft.com/office/drawing/2014/main" id="{838EB2C9-09DD-4708-BF9F-10C2F583A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1026">
            <a:extLst>
              <a:ext uri="{FF2B5EF4-FFF2-40B4-BE49-F238E27FC236}">
                <a16:creationId xmlns:a16="http://schemas.microsoft.com/office/drawing/2014/main" id="{D6B2B49B-11E1-4417-A773-36BD71A3A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3A07743A-0DCF-40BF-9D44-31FB1E544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1026">
            <a:extLst>
              <a:ext uri="{FF2B5EF4-FFF2-40B4-BE49-F238E27FC236}">
                <a16:creationId xmlns:a16="http://schemas.microsoft.com/office/drawing/2014/main" id="{8D69B4C4-57EC-4406-9F58-8C22E5645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0" name="Rectangle 1027">
            <a:extLst>
              <a:ext uri="{FF2B5EF4-FFF2-40B4-BE49-F238E27FC236}">
                <a16:creationId xmlns:a16="http://schemas.microsoft.com/office/drawing/2014/main" id="{05F3B8E7-AD17-4D5E-B48E-E791B6077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8EAD99A9-922F-4A5C-BED2-0297158B0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BDAA4596-093C-438D-A771-472C1AC36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8EAD99A9-922F-4A5C-BED2-0297158B0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BDAA4596-093C-438D-A771-472C1AC36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309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1026">
            <a:extLst>
              <a:ext uri="{FF2B5EF4-FFF2-40B4-BE49-F238E27FC236}">
                <a16:creationId xmlns:a16="http://schemas.microsoft.com/office/drawing/2014/main" id="{8EAD99A9-922F-4A5C-BED2-0297158B0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1027">
            <a:extLst>
              <a:ext uri="{FF2B5EF4-FFF2-40B4-BE49-F238E27FC236}">
                <a16:creationId xmlns:a16="http://schemas.microsoft.com/office/drawing/2014/main" id="{BDAA4596-093C-438D-A771-472C1AC36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624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1026">
            <a:extLst>
              <a:ext uri="{FF2B5EF4-FFF2-40B4-BE49-F238E27FC236}">
                <a16:creationId xmlns:a16="http://schemas.microsoft.com/office/drawing/2014/main" id="{CDCF5BEC-EC83-4D77-8E94-71E14F03F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1027">
            <a:extLst>
              <a:ext uri="{FF2B5EF4-FFF2-40B4-BE49-F238E27FC236}">
                <a16:creationId xmlns:a16="http://schemas.microsoft.com/office/drawing/2014/main" id="{21B27F57-1FD6-454C-9D00-AE96C912F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1026">
            <a:extLst>
              <a:ext uri="{FF2B5EF4-FFF2-40B4-BE49-F238E27FC236}">
                <a16:creationId xmlns:a16="http://schemas.microsoft.com/office/drawing/2014/main" id="{E8BC13A8-C462-4EDA-B6A3-DA78798B3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4" name="Rectangle 1027">
            <a:extLst>
              <a:ext uri="{FF2B5EF4-FFF2-40B4-BE49-F238E27FC236}">
                <a16:creationId xmlns:a16="http://schemas.microsoft.com/office/drawing/2014/main" id="{7A394E1A-B451-4974-B3A6-168CB1042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  <a:ea typeface="ヒラギノ角ゴ Pro W3" charset="-128"/>
              </a:rPr>
              <a:t>Dupliquez la diapositive pour ajouter d</a:t>
            </a:r>
            <a:r>
              <a:rPr lang="ja-JP" altLang="fr-CA">
                <a:latin typeface="Arial" panose="020B0604020202020204" pitchFamily="34" charset="0"/>
                <a:ea typeface="ヒラギノ角ゴ Pro W3" charset="-128"/>
              </a:rPr>
              <a:t>’</a:t>
            </a:r>
            <a:r>
              <a:rPr lang="fr-CA" altLang="ja-JP">
                <a:latin typeface="Arial" panose="020B0604020202020204" pitchFamily="34" charset="0"/>
                <a:ea typeface="ヒラギノ角ゴ Pro W3" charset="-128"/>
              </a:rPr>
              <a:t>autres figures</a:t>
            </a:r>
            <a:endParaRPr lang="fr-CA" altLang="fr-FR">
              <a:latin typeface="Arial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Cliquez et modifiez le titre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510A6B-63C1-45B2-98BF-64322CC1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5E1A-6F75-47A2-9F22-7D6F6680810B}" type="datetime1">
              <a:rPr lang="fr-CA" altLang="fr-FR"/>
              <a:pPr>
                <a:defRPr/>
              </a:pPr>
              <a:t>13/06/23</a:t>
            </a:fld>
            <a:endParaRPr lang="de-DE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340D4E-3C67-4347-9188-5F113205B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26BEF6-5160-4F99-B274-9ECED7593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92C51-FC93-477C-9F77-4453DE33B734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58536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C1FD09-C6F9-408D-98DA-65506AB04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224F-3175-4C23-A5DB-C9FE6EAA6716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3EF188-F9A0-467A-B857-1BB07DC5B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F43B35-8CE3-46AE-9385-28F608A383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1AF80-29D3-40CC-B457-DC320C041679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8006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151D0-2603-49C1-8C02-AE068192A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C2BBA-0643-468C-AF1A-EF1F4DE3F19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61A92-85DE-4860-A4DE-1280D9863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FA5589-8E91-413A-A5B4-91E269188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5DC28-84E0-450A-87DB-B0CB451FE3A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5325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ED161-D3AF-4DCB-9977-A1218217E7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AD704-154B-41A0-81EF-8C36D63F9142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3C5A00-890B-437A-AE4A-F8C6FBCAA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D32E3-A088-405E-ACF8-1E6DAE355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4A154-5EE3-4FD8-87D7-6BE925BF904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69390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10FDD7-3A8E-44B6-893D-D082D9F80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754A-1593-495C-BAEA-A72316A9E8B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853A6B-C99C-4896-9EAA-B3B041DC6E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3CBE31-2E94-4ABD-80CD-14B67772A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459B0-9CF4-40E1-95FA-A4C5B1CA57A1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26385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094C2E-98B7-49BD-B9B0-4895D835B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3F8D-B0A6-401C-A21F-7BB47DF7602E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836D06-8AA9-4A9F-AE92-25FB9EFC7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F636F-E878-4E5D-898D-01E4C1D27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34F05-7849-4C5B-A1EC-EDB88245BBB8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8202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13E58-5AF2-4519-9B02-F26CE2D48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064F-6AFC-4767-8EA0-E319A8153558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1786C9-E491-471D-BDFE-4A4998571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5C6824-40FD-4CED-9674-343EEC02F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183610-02FF-4C67-B9EB-BE3493A040D3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84655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FE33C3-E583-4AE0-AD25-97367F932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62655-3703-494E-B3DE-27EA84DB8075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D1BBAEF-B91B-4FC8-9468-C59403186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445487-EF3A-4CFE-8ACA-CB8DDC327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35C1-9507-455A-9A8B-33B8E8E6A58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29366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59976D-CF6E-4103-B998-EE1CDE475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7F7B-A070-4FEC-AC3C-BDCAB656507A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DACA24-DB25-42A9-BF7E-426D04E9F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B9FED1-B243-46B1-878D-571C822BC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6B44D-60AA-4A07-B1F0-E9E3AF42F26B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0311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9075E4-CB11-4C2B-A314-8B499DD21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0BCDA-2442-4156-AE19-8C6E95674D6C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B367A-FC27-46E7-86C0-211621F40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3A4279-188A-42C0-ADFA-EC81D6621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B3B99-D76A-4280-AB2F-75BA1319D13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615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BA52D-2D00-4AF8-B0A8-8B629821E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DD360-89CA-4D46-BB1A-E4C5987A5DD4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CAB134-2DE0-47BE-941B-C35BF3CC3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33141-401F-4861-8DCE-533F4B2DE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86E2-58F6-4453-BD2F-3362A14661E7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0777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ECC642-6836-4918-9649-D1AF614B6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2A6084-5ABD-4D51-8B5F-A076F9BD4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0DCF2BB-FFBD-4530-9D82-DB03F75C5B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Osaka" panose="020B0600000000000000" pitchFamily="34" charset="-128"/>
              </a:defRPr>
            </a:lvl1pPr>
          </a:lstStyle>
          <a:p>
            <a:pPr>
              <a:defRPr/>
            </a:pPr>
            <a:fld id="{B23016A9-5727-4877-9C4D-0940530C509D}" type="datetime1">
              <a:rPr lang="fr-CA" altLang="fr-FR"/>
              <a:pPr>
                <a:defRPr/>
              </a:pPr>
              <a:t>13/06/23</a:t>
            </a:fld>
            <a:endParaRPr lang="fr-CA" altLang="fr-FR" dirty="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35E37B86-568C-4329-8586-9D7457AA54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276E06E7-FBFD-449A-A9E9-5B21D5119B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-128"/>
              </a:defRPr>
            </a:lvl1pPr>
          </a:lstStyle>
          <a:p>
            <a:fld id="{6189AD74-C946-4F43-9BB7-2619CE5CC63B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92" charset="-128"/>
          <a:cs typeface="Osaka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54170C01-C853-45B9-99B2-4C4831F0E61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4F3D4D9-13E8-40CF-BF23-B91CD326518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7652" name="Placeholder 1030">
            <a:extLst>
              <a:ext uri="{FF2B5EF4-FFF2-40B4-BE49-F238E27FC236}">
                <a16:creationId xmlns:a16="http://schemas.microsoft.com/office/drawing/2014/main" id="{1540931C-BC39-44FE-9D3D-3C2E3BD623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Les composantes d'un </a:t>
            </a:r>
            <a:r>
              <a:rPr lang="en-US" altLang="fr-FR" sz="2400" b="1" dirty="0" err="1"/>
              <a:t>programme</a:t>
            </a:r>
            <a:r>
              <a:rPr lang="en-US" altLang="fr-FR" sz="2400" b="1" dirty="0"/>
              <a:t> de </a:t>
            </a:r>
            <a:r>
              <a:rPr lang="en-US" altLang="fr-FR" sz="2400" b="1" dirty="0" err="1"/>
              <a:t>prévention</a:t>
            </a:r>
            <a:endParaRPr lang="en-US" altLang="fr-FR" sz="2400" b="1" dirty="0"/>
          </a:p>
        </p:txBody>
      </p:sp>
      <p:sp>
        <p:nvSpPr>
          <p:cNvPr id="27653" name="Placeholder 2">
            <a:extLst>
              <a:ext uri="{FF2B5EF4-FFF2-40B4-BE49-F238E27FC236}">
                <a16:creationId xmlns:a16="http://schemas.microsoft.com/office/drawing/2014/main" id="{3E42875B-6455-4FBD-904E-D9D15379F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4" name="ZoneTexte 5">
            <a:extLst>
              <a:ext uri="{FF2B5EF4-FFF2-40B4-BE49-F238E27FC236}">
                <a16:creationId xmlns:a16="http://schemas.microsoft.com/office/drawing/2014/main" id="{F9672D8C-FF11-40DB-B428-5692F0C5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7655" name="Slide Number Placeholder 6">
            <a:extLst>
              <a:ext uri="{FF2B5EF4-FFF2-40B4-BE49-F238E27FC236}">
                <a16:creationId xmlns:a16="http://schemas.microsoft.com/office/drawing/2014/main" id="{C4D244DA-9838-4269-8568-F5AAF5B77E9C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14.2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F00C9448-9744-46CA-918D-278EF9B84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84" y="1916832"/>
            <a:ext cx="7080810" cy="34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>
            <a:extLst>
              <a:ext uri="{FF2B5EF4-FFF2-40B4-BE49-F238E27FC236}">
                <a16:creationId xmlns:a16="http://schemas.microsoft.com/office/drawing/2014/main" id="{FBC1C8B7-F68D-4910-AA35-5DD0B1FC6D0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4874B2C-1E63-4F21-936A-964A4CFD371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9699" name="Placeholder 1030">
            <a:extLst>
              <a:ext uri="{FF2B5EF4-FFF2-40B4-BE49-F238E27FC236}">
                <a16:creationId xmlns:a16="http://schemas.microsoft.com/office/drawing/2014/main" id="{29F34DFE-7B09-4F82-9ACD-1E00C52BAA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14.3 Les risques professionnels</a:t>
            </a:r>
          </a:p>
        </p:txBody>
      </p:sp>
      <p:sp>
        <p:nvSpPr>
          <p:cNvPr id="29700" name="Placeholder 2">
            <a:extLst>
              <a:ext uri="{FF2B5EF4-FFF2-40B4-BE49-F238E27FC236}">
                <a16:creationId xmlns:a16="http://schemas.microsoft.com/office/drawing/2014/main" id="{4030509C-E0DF-42E9-9E5F-D46435EE0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9701" name="ZoneTexte 5">
            <a:extLst>
              <a:ext uri="{FF2B5EF4-FFF2-40B4-BE49-F238E27FC236}">
                <a16:creationId xmlns:a16="http://schemas.microsoft.com/office/drawing/2014/main" id="{FC294F58-ED05-4DF8-A8C3-436FAF1FE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9702" name="Slide Number Placeholder 6">
            <a:extLst>
              <a:ext uri="{FF2B5EF4-FFF2-40B4-BE49-F238E27FC236}">
                <a16:creationId xmlns:a16="http://schemas.microsoft.com/office/drawing/2014/main" id="{20CB353E-180C-4EC9-9718-A9A708BACEB8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grpSp>
        <p:nvGrpSpPr>
          <p:cNvPr id="29703" name="Grouper 3">
            <a:extLst>
              <a:ext uri="{FF2B5EF4-FFF2-40B4-BE49-F238E27FC236}">
                <a16:creationId xmlns:a16="http://schemas.microsoft.com/office/drawing/2014/main" id="{C42FAFEF-4CB1-4253-9D4E-7A69AAC325AA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1989138"/>
            <a:ext cx="6791325" cy="4194175"/>
            <a:chOff x="827584" y="1268760"/>
            <a:chExt cx="7531100" cy="4988012"/>
          </a:xfrm>
        </p:grpSpPr>
        <p:pic>
          <p:nvPicPr>
            <p:cNvPr id="29704" name="Espace réservé du contenu 3">
              <a:extLst>
                <a:ext uri="{FF2B5EF4-FFF2-40B4-BE49-F238E27FC236}">
                  <a16:creationId xmlns:a16="http://schemas.microsoft.com/office/drawing/2014/main" id="{C9656644-B338-4090-8694-00C10900312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268760"/>
              <a:ext cx="7531100" cy="452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ZoneTexte 10">
              <a:extLst>
                <a:ext uri="{FF2B5EF4-FFF2-40B4-BE49-F238E27FC236}">
                  <a16:creationId xmlns:a16="http://schemas.microsoft.com/office/drawing/2014/main" id="{C04C27C5-6001-4A2C-AB97-8D2861CBA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0696" y="1484649"/>
              <a:ext cx="3598863" cy="1592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400" b="1" dirty="0">
                  <a:ea typeface="ＭＳ Ｐゴシック" panose="020B0600070205080204" pitchFamily="34" charset="-128"/>
                </a:rPr>
                <a:t>Les facteurs à l’origine </a:t>
              </a:r>
              <a:br>
                <a:rPr lang="fr-FR" altLang="fr-FR" sz="1400" b="1" dirty="0">
                  <a:ea typeface="ＭＳ Ｐゴシック" panose="020B0600070205080204" pitchFamily="34" charset="-128"/>
                </a:rPr>
              </a:br>
              <a:r>
                <a:rPr lang="fr-FR" altLang="fr-FR" sz="1400" b="1" dirty="0">
                  <a:ea typeface="ＭＳ Ｐゴシック" panose="020B0600070205080204" pitchFamily="34" charset="-128"/>
                </a:rPr>
                <a:t>des accidents du travail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caractéristiques de l’organisation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programmes de sécurité du travail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comportements dangereux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 dirty="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29706" name="ZoneTexte 11">
              <a:extLst>
                <a:ext uri="{FF2B5EF4-FFF2-40B4-BE49-F238E27FC236}">
                  <a16:creationId xmlns:a16="http://schemas.microsoft.com/office/drawing/2014/main" id="{45E6F297-B6A2-4A9A-BF4A-9014F7A65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184" y="4005469"/>
              <a:ext cx="3600450" cy="2251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fr-FR" altLang="fr-FR" sz="1400" b="1" dirty="0">
                  <a:ea typeface="ＭＳ Ｐゴシック" panose="020B0600070205080204" pitchFamily="34" charset="-128"/>
                </a:rPr>
                <a:t>Les facteurs à l’origine </a:t>
              </a:r>
              <a:br>
                <a:rPr lang="fr-FR" altLang="fr-FR" sz="1400" b="1" dirty="0">
                  <a:ea typeface="ＭＳ Ｐゴシック" panose="020B0600070205080204" pitchFamily="34" charset="-128"/>
                </a:rPr>
              </a:br>
              <a:r>
                <a:rPr lang="fr-FR" altLang="fr-FR" sz="1400" b="1" dirty="0">
                  <a:ea typeface="ＭＳ Ｐゴシック" panose="020B0600070205080204" pitchFamily="34" charset="-128"/>
                </a:rPr>
                <a:t>des maladies professionnelles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risques chimiques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risques physiques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risques biologiques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risques ergonomiques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groupes de travailleurs à risque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fr-FR" altLang="fr-FR" sz="1200" dirty="0">
                  <a:ea typeface="ＭＳ Ｐゴシック" panose="020B0600070205080204" pitchFamily="34" charset="-128"/>
                </a:rPr>
                <a:t> Les individus à risque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200" dirty="0">
                <a:solidFill>
                  <a:srgbClr val="333366"/>
                </a:solidFill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>
            <a:extLst>
              <a:ext uri="{FF2B5EF4-FFF2-40B4-BE49-F238E27FC236}">
                <a16:creationId xmlns:a16="http://schemas.microsoft.com/office/drawing/2014/main" id="{A795387A-F936-491E-BDF4-D281296A49F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F0C34A3-BB3B-468B-9680-C2DF39BDBBB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1747" name="Placeholder 1030">
            <a:extLst>
              <a:ext uri="{FF2B5EF4-FFF2-40B4-BE49-F238E27FC236}">
                <a16:creationId xmlns:a16="http://schemas.microsoft.com/office/drawing/2014/main" id="{49F4E60C-C297-4CEC-AF6C-FDB4A12071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14.4 La prévention des maladies professionnelles et </a:t>
            </a:r>
            <a:br>
              <a:rPr lang="en-US" altLang="fr-FR" sz="2400" b="1"/>
            </a:br>
            <a:r>
              <a:rPr lang="en-US" altLang="fr-FR" sz="2400" b="1"/>
              <a:t>des accidents du travail</a:t>
            </a:r>
          </a:p>
        </p:txBody>
      </p:sp>
      <p:sp>
        <p:nvSpPr>
          <p:cNvPr id="31748" name="Placeholder 2">
            <a:extLst>
              <a:ext uri="{FF2B5EF4-FFF2-40B4-BE49-F238E27FC236}">
                <a16:creationId xmlns:a16="http://schemas.microsoft.com/office/drawing/2014/main" id="{286B8AF7-79B7-444B-8070-FF36720F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1749" name="ZoneTexte 5">
            <a:extLst>
              <a:ext uri="{FF2B5EF4-FFF2-40B4-BE49-F238E27FC236}">
                <a16:creationId xmlns:a16="http://schemas.microsoft.com/office/drawing/2014/main" id="{3C2FEDB0-5CF8-4B37-86E2-D2FA1F427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1750" name="Slide Number Placeholder 6">
            <a:extLst>
              <a:ext uri="{FF2B5EF4-FFF2-40B4-BE49-F238E27FC236}">
                <a16:creationId xmlns:a16="http://schemas.microsoft.com/office/drawing/2014/main" id="{F57C46FF-FFEC-4CB0-91A5-08DEAF1E55E9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31751" name="Espace réservé du contenu 3">
            <a:extLst>
              <a:ext uri="{FF2B5EF4-FFF2-40B4-BE49-F238E27FC236}">
                <a16:creationId xmlns:a16="http://schemas.microsoft.com/office/drawing/2014/main" id="{8139CB79-7E95-4AB4-9005-9A2E106B4EB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338388"/>
            <a:ext cx="63373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7E2F69C1-A806-47D0-BFA4-E6E182C7153A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B550E6B-2104-4549-816E-AAED557185E0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3795" name="Placeholder 1030">
            <a:extLst>
              <a:ext uri="{FF2B5EF4-FFF2-40B4-BE49-F238E27FC236}">
                <a16:creationId xmlns:a16="http://schemas.microsoft.com/office/drawing/2014/main" id="{D50FE76B-2259-4414-9F86-2188AD30ED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étapes d’un programme de prévention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3796" name="Placeholder 2">
            <a:extLst>
              <a:ext uri="{FF2B5EF4-FFF2-40B4-BE49-F238E27FC236}">
                <a16:creationId xmlns:a16="http://schemas.microsoft.com/office/drawing/2014/main" id="{444D73CA-1D25-4FCA-9413-64889149F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3797" name="ZoneTexte 5">
            <a:extLst>
              <a:ext uri="{FF2B5EF4-FFF2-40B4-BE49-F238E27FC236}">
                <a16:creationId xmlns:a16="http://schemas.microsoft.com/office/drawing/2014/main" id="{3F516ECA-D3A8-40F1-8DA3-EE364BD5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3798" name="Slide Number Placeholder 6">
            <a:extLst>
              <a:ext uri="{FF2B5EF4-FFF2-40B4-BE49-F238E27FC236}">
                <a16:creationId xmlns:a16="http://schemas.microsoft.com/office/drawing/2014/main" id="{86A158B9-DC18-44B8-9B64-49F9D8B65260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14.4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33799" name="Image 2">
            <a:extLst>
              <a:ext uri="{FF2B5EF4-FFF2-40B4-BE49-F238E27FC236}">
                <a16:creationId xmlns:a16="http://schemas.microsoft.com/office/drawing/2014/main" id="{2EA25BA7-627C-493B-B14F-B0219182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05038"/>
            <a:ext cx="85058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7B104109-7DF0-4A60-A54D-B9AAC4ED87A6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FDF03F2-9E51-45D1-8FAC-6D209DE15429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5843" name="Placeholder 1030">
            <a:extLst>
              <a:ext uri="{FF2B5EF4-FFF2-40B4-BE49-F238E27FC236}">
                <a16:creationId xmlns:a16="http://schemas.microsoft.com/office/drawing/2014/main" id="{E5F239CC-28AB-4BCB-836D-E13B0C6DCE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moyens de prévention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5844" name="Placeholder 2">
            <a:extLst>
              <a:ext uri="{FF2B5EF4-FFF2-40B4-BE49-F238E27FC236}">
                <a16:creationId xmlns:a16="http://schemas.microsoft.com/office/drawing/2014/main" id="{41276F19-BAB8-4734-A6DD-104FDCE3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6BC40BD8-14B1-4F77-9914-6244F9460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5846" name="Slide Number Placeholder 6">
            <a:extLst>
              <a:ext uri="{FF2B5EF4-FFF2-40B4-BE49-F238E27FC236}">
                <a16:creationId xmlns:a16="http://schemas.microsoft.com/office/drawing/2014/main" id="{5A2FBB5A-2D40-4E88-98D6-23F42585690A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14.4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C873320D-0CC8-4F96-BBDE-593270EB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95" y="2132856"/>
            <a:ext cx="8735009" cy="36161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DF4A4995-578A-49FA-9E36-C6241354A99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A0897E2-7CD0-43D3-96AE-60DBE63BBBC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7891" name="Placeholder 1030">
            <a:extLst>
              <a:ext uri="{FF2B5EF4-FFF2-40B4-BE49-F238E27FC236}">
                <a16:creationId xmlns:a16="http://schemas.microsoft.com/office/drawing/2014/main" id="{CDE5AAC3-9112-4C4B-BD5C-D89FF72305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exemples de prévention des risques pour la santé : les blessures au dos et le sida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7892" name="Placeholder 2">
            <a:extLst>
              <a:ext uri="{FF2B5EF4-FFF2-40B4-BE49-F238E27FC236}">
                <a16:creationId xmlns:a16="http://schemas.microsoft.com/office/drawing/2014/main" id="{F5682E0B-E196-4938-8ABA-C7C149CFA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7893" name="ZoneTexte 5">
            <a:extLst>
              <a:ext uri="{FF2B5EF4-FFF2-40B4-BE49-F238E27FC236}">
                <a16:creationId xmlns:a16="http://schemas.microsoft.com/office/drawing/2014/main" id="{E929E954-892B-4D5C-BB14-E8004BC88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7894" name="Slide Number Placeholder 6">
            <a:extLst>
              <a:ext uri="{FF2B5EF4-FFF2-40B4-BE49-F238E27FC236}">
                <a16:creationId xmlns:a16="http://schemas.microsoft.com/office/drawing/2014/main" id="{79B52C73-F185-4923-A014-1ECD80CE4D9A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14.4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37895" name="Espace réservé du contenu 8">
            <a:extLst>
              <a:ext uri="{FF2B5EF4-FFF2-40B4-BE49-F238E27FC236}">
                <a16:creationId xmlns:a16="http://schemas.microsoft.com/office/drawing/2014/main" id="{5B6469BA-E672-451A-B383-5F259B19855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252788"/>
            <a:ext cx="26320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Espace réservé du texte 3">
            <a:extLst>
              <a:ext uri="{FF2B5EF4-FFF2-40B4-BE49-F238E27FC236}">
                <a16:creationId xmlns:a16="http://schemas.microsoft.com/office/drawing/2014/main" id="{CE5BD7C8-2C76-4C9E-99F5-E116D58001EB}"/>
              </a:ext>
            </a:extLst>
          </p:cNvPr>
          <p:cNvSpPr>
            <a:spLocks/>
          </p:cNvSpPr>
          <p:nvPr/>
        </p:nvSpPr>
        <p:spPr bwMode="auto">
          <a:xfrm>
            <a:off x="685800" y="2746375"/>
            <a:ext cx="3886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spcBef>
                <a:spcPts val="800"/>
              </a:spcBef>
              <a:buFontTx/>
              <a:buNone/>
            </a:pPr>
            <a:r>
              <a:rPr lang="fr-CA" altLang="fr-FR" sz="1800" b="1">
                <a:ea typeface="ＭＳ Ｐゴシック" panose="020B0600070205080204" pitchFamily="34" charset="-128"/>
                <a:cs typeface="Arial" panose="020B0604020202020204" pitchFamily="34" charset="0"/>
              </a:rPr>
              <a:t>Les blessures au dos</a:t>
            </a:r>
          </a:p>
        </p:txBody>
      </p:sp>
      <p:sp>
        <p:nvSpPr>
          <p:cNvPr id="37897" name="Espace réservé du texte 5">
            <a:extLst>
              <a:ext uri="{FF2B5EF4-FFF2-40B4-BE49-F238E27FC236}">
                <a16:creationId xmlns:a16="http://schemas.microsoft.com/office/drawing/2014/main" id="{FC45F110-03CC-4002-A5A9-8AE2701FDCB7}"/>
              </a:ext>
            </a:extLst>
          </p:cNvPr>
          <p:cNvSpPr>
            <a:spLocks/>
          </p:cNvSpPr>
          <p:nvPr/>
        </p:nvSpPr>
        <p:spPr bwMode="auto">
          <a:xfrm>
            <a:off x="4572000" y="2713038"/>
            <a:ext cx="3886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</a:pPr>
            <a:r>
              <a:rPr lang="fr-CA" altLang="fr-FR" sz="1800" b="1">
                <a:ea typeface="ＭＳ Ｐゴシック" panose="020B0600070205080204" pitchFamily="34" charset="-128"/>
                <a:cs typeface="Arial" panose="020B0604020202020204" pitchFamily="34" charset="0"/>
              </a:rPr>
              <a:t>Le sida et l</a:t>
            </a:r>
            <a:r>
              <a:rPr lang="fr-FR" altLang="fr-FR" sz="1800" b="1"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fr-CA" altLang="ja-JP" sz="1800" b="1">
                <a:ea typeface="ＭＳ Ｐゴシック" panose="020B0600070205080204" pitchFamily="34" charset="-128"/>
                <a:cs typeface="Arial" panose="020B0604020202020204" pitchFamily="34" charset="0"/>
              </a:rPr>
              <a:t>hépatite B</a:t>
            </a:r>
            <a:endParaRPr lang="fr-CA" altLang="fr-FR" sz="1800" b="1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37898" name="Grouper 2">
            <a:extLst>
              <a:ext uri="{FF2B5EF4-FFF2-40B4-BE49-F238E27FC236}">
                <a16:creationId xmlns:a16="http://schemas.microsoft.com/office/drawing/2014/main" id="{79B48A41-8382-472D-A71A-7E5B590583A6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3387725"/>
            <a:ext cx="3589337" cy="2030413"/>
            <a:chOff x="755576" y="3933056"/>
            <a:chExt cx="3816424" cy="2160240"/>
          </a:xfrm>
        </p:grpSpPr>
        <p:sp>
          <p:nvSpPr>
            <p:cNvPr id="37899" name="Ellipse 1">
              <a:extLst>
                <a:ext uri="{FF2B5EF4-FFF2-40B4-BE49-F238E27FC236}">
                  <a16:creationId xmlns:a16="http://schemas.microsoft.com/office/drawing/2014/main" id="{7D8A94CD-5AFA-4A7A-915A-7E53C1F53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76" y="3933056"/>
              <a:ext cx="2160240" cy="2160240"/>
            </a:xfrm>
            <a:prstGeom prst="ellipse">
              <a:avLst/>
            </a:prstGeom>
            <a:solidFill>
              <a:srgbClr val="C3D1DE">
                <a:alpha val="90979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Amélioration </a:t>
              </a:r>
              <a:b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de la </a:t>
              </a:r>
              <a:b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condition physique </a:t>
              </a:r>
              <a:b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de l’individu</a:t>
              </a:r>
            </a:p>
          </p:txBody>
        </p:sp>
        <p:sp>
          <p:nvSpPr>
            <p:cNvPr id="37900" name="Ellipse 11">
              <a:extLst>
                <a:ext uri="{FF2B5EF4-FFF2-40B4-BE49-F238E27FC236}">
                  <a16:creationId xmlns:a16="http://schemas.microsoft.com/office/drawing/2014/main" id="{BD69145A-5C75-4FDA-B1D1-0F86D4C9F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3933056"/>
              <a:ext cx="2160240" cy="2160240"/>
            </a:xfrm>
            <a:prstGeom prst="ellipse">
              <a:avLst/>
            </a:prstGeom>
            <a:solidFill>
              <a:srgbClr val="E0E7AF">
                <a:alpha val="74901"/>
              </a:srgb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Examen minutieux </a:t>
              </a:r>
              <a:b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du milieu </a:t>
              </a:r>
              <a:b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</a:br>
              <a:r>
                <a:rPr lang="fr-FR" altLang="fr-FR" sz="1400" b="1">
                  <a:solidFill>
                    <a:srgbClr val="333366"/>
                  </a:solidFill>
                  <a:ea typeface="ヒラギノ角ゴ Pro W3" charset="-128"/>
                </a:rPr>
                <a:t>de travail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51E738BF-1FC4-4709-BF00-2D7A52EBDFD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F7A352A-BEDD-4B32-AC60-AA97E66BC45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B4B8EE95-0A21-42D0-A176-37AA435BD5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La promotion proactive de la SST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AF6EE6B4-5112-4545-AC7F-ECCDBB3D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46109A7A-BC23-4B1F-B224-71218312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9942" name="Slide Number Placeholder 6">
            <a:extLst>
              <a:ext uri="{FF2B5EF4-FFF2-40B4-BE49-F238E27FC236}">
                <a16:creationId xmlns:a16="http://schemas.microsoft.com/office/drawing/2014/main" id="{8FB441AA-1C5F-4DEC-A5FA-373723B3D110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14.4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grpSp>
        <p:nvGrpSpPr>
          <p:cNvPr id="39943" name="Grouper 2">
            <a:extLst>
              <a:ext uri="{FF2B5EF4-FFF2-40B4-BE49-F238E27FC236}">
                <a16:creationId xmlns:a16="http://schemas.microsoft.com/office/drawing/2014/main" id="{C66D5E71-B248-4FEC-8239-81A9F84F28E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348880"/>
            <a:ext cx="5759450" cy="3671888"/>
            <a:chOff x="1043608" y="1772816"/>
            <a:chExt cx="6911975" cy="4404595"/>
          </a:xfrm>
        </p:grpSpPr>
        <p:pic>
          <p:nvPicPr>
            <p:cNvPr id="39944" name="Espace réservé du contenu 8">
              <a:extLst>
                <a:ext uri="{FF2B5EF4-FFF2-40B4-BE49-F238E27FC236}">
                  <a16:creationId xmlns:a16="http://schemas.microsoft.com/office/drawing/2014/main" id="{7317E276-5440-4A09-AA01-32E0C3A3E39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772816"/>
              <a:ext cx="6911975" cy="406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5" name="Ellipse 17">
              <a:extLst>
                <a:ext uri="{FF2B5EF4-FFF2-40B4-BE49-F238E27FC236}">
                  <a16:creationId xmlns:a16="http://schemas.microsoft.com/office/drawing/2014/main" id="{FA79406C-854D-449E-8993-A5A502C21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533" y="3933052"/>
              <a:ext cx="1944687" cy="2244359"/>
            </a:xfrm>
            <a:prstGeom prst="ellipse">
              <a:avLst/>
            </a:prstGeom>
            <a:solidFill>
              <a:srgbClr val="B7BCD9"/>
            </a:solidFill>
            <a:ln w="57150" algn="ctr">
              <a:solidFill>
                <a:srgbClr val="1ACC99"/>
              </a:solidFill>
              <a:round/>
              <a:headEnd/>
              <a:tailEnd/>
            </a:ln>
          </p:spPr>
          <p:txBody>
            <a:bodyPr lIns="0" r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solidFill>
                    <a:srgbClr val="161645"/>
                  </a:solidFill>
                  <a:ea typeface="ヒラギノ角ゴ Pro W3" charset="-128"/>
                </a:rPr>
                <a:t>Succès d’une bonne gestion </a:t>
              </a:r>
              <a:br>
                <a:rPr lang="fr-FR" altLang="fr-FR" sz="2000" b="1">
                  <a:solidFill>
                    <a:srgbClr val="161645"/>
                  </a:solidFill>
                  <a:ea typeface="ヒラギノ角ゴ Pro W3" charset="-128"/>
                </a:rPr>
              </a:br>
              <a:r>
                <a:rPr lang="fr-FR" altLang="fr-FR" sz="2000" b="1">
                  <a:solidFill>
                    <a:srgbClr val="161645"/>
                  </a:solidFill>
                  <a:ea typeface="ヒラギノ角ゴ Pro W3" charset="-128"/>
                </a:rPr>
                <a:t>de SST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51E738BF-1FC4-4709-BF00-2D7A52EBDFD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F7A352A-BEDD-4B32-AC60-AA97E66BC45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39939" name="Placeholder 1030">
            <a:extLst>
              <a:ext uri="{FF2B5EF4-FFF2-40B4-BE49-F238E27FC236}">
                <a16:creationId xmlns:a16="http://schemas.microsoft.com/office/drawing/2014/main" id="{B4B8EE95-0A21-42D0-A176-37AA435BD5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Les </a:t>
            </a:r>
            <a:r>
              <a:rPr lang="en-US" altLang="fr-FR" sz="2400" b="1" dirty="0" err="1"/>
              <a:t>moyens</a:t>
            </a:r>
            <a:r>
              <a:rPr lang="en-US" altLang="fr-FR" sz="2400" b="1" dirty="0"/>
              <a:t> de </a:t>
            </a:r>
            <a:r>
              <a:rPr lang="en-US" altLang="fr-FR" sz="2400" b="1" dirty="0" err="1"/>
              <a:t>contrôle</a:t>
            </a:r>
            <a:r>
              <a:rPr lang="en-US" altLang="fr-FR" sz="2400" b="1" dirty="0"/>
              <a:t> de la SST</a:t>
            </a:r>
            <a:br>
              <a:rPr lang="en-US" altLang="fr-FR" sz="2400" b="1" dirty="0"/>
            </a:br>
            <a:endParaRPr lang="en-US" altLang="fr-FR" sz="2400" b="1"/>
          </a:p>
        </p:txBody>
      </p:sp>
      <p:sp>
        <p:nvSpPr>
          <p:cNvPr id="39940" name="Placeholder 2">
            <a:extLst>
              <a:ext uri="{FF2B5EF4-FFF2-40B4-BE49-F238E27FC236}">
                <a16:creationId xmlns:a16="http://schemas.microsoft.com/office/drawing/2014/main" id="{AF6EE6B4-5112-4545-AC7F-ECCDBB3D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39941" name="ZoneTexte 5">
            <a:extLst>
              <a:ext uri="{FF2B5EF4-FFF2-40B4-BE49-F238E27FC236}">
                <a16:creationId xmlns:a16="http://schemas.microsoft.com/office/drawing/2014/main" id="{46109A7A-BC23-4B1F-B224-71218312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39942" name="Slide Number Placeholder 6">
            <a:extLst>
              <a:ext uri="{FF2B5EF4-FFF2-40B4-BE49-F238E27FC236}">
                <a16:creationId xmlns:a16="http://schemas.microsoft.com/office/drawing/2014/main" id="{8FB441AA-1C5F-4DEC-A5FA-373723B3D110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14.4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FD7F7D0-CB59-4605-B59D-2E070AEEB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560" y="1719163"/>
            <a:ext cx="5925918" cy="42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4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8132B2D6-A46C-4C2D-8D73-0E58304829D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5859446-7C35-4E7D-918F-C8EF6DAC0C76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1987" name="Placeholder 4">
            <a:extLst>
              <a:ext uri="{FF2B5EF4-FFF2-40B4-BE49-F238E27FC236}">
                <a16:creationId xmlns:a16="http://schemas.microsoft.com/office/drawing/2014/main" id="{74F7EDD0-FEB3-4A0F-BF5A-FBEF015FB99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196975"/>
            <a:ext cx="7772400" cy="4813300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fr-CA" altLang="fr-FR" sz="2800" b="1"/>
              <a:t>PARTIE 2 : </a:t>
            </a:r>
            <a:br>
              <a:rPr lang="fr-CA" altLang="fr-FR" sz="2800" b="1"/>
            </a:br>
            <a:r>
              <a:rPr lang="fr-CA" altLang="fr-FR" sz="2800" b="1"/>
              <a:t>Le bien-être au travail</a:t>
            </a:r>
            <a:endParaRPr lang="fr-CA" altLang="fr-FR" sz="2800"/>
          </a:p>
        </p:txBody>
      </p:sp>
      <p:sp>
        <p:nvSpPr>
          <p:cNvPr id="41989" name="Placeholder 2">
            <a:extLst>
              <a:ext uri="{FF2B5EF4-FFF2-40B4-BE49-F238E27FC236}">
                <a16:creationId xmlns:a16="http://schemas.microsoft.com/office/drawing/2014/main" id="{7DD2F95F-0423-43EC-B6CD-0455BF388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1990" name="ZoneTexte 5">
            <a:extLst>
              <a:ext uri="{FF2B5EF4-FFF2-40B4-BE49-F238E27FC236}">
                <a16:creationId xmlns:a16="http://schemas.microsoft.com/office/drawing/2014/main" id="{C2FA04CA-98AE-4D49-819B-0086DB22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>
            <a:extLst>
              <a:ext uri="{FF2B5EF4-FFF2-40B4-BE49-F238E27FC236}">
                <a16:creationId xmlns:a16="http://schemas.microsoft.com/office/drawing/2014/main" id="{E2B9B302-98A2-499B-9D33-9E78CBDCEAB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73D41E9-9CB3-4747-81BE-49BF124DAB2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4035" name="Placeholder 1030">
            <a:extLst>
              <a:ext uri="{FF2B5EF4-FFF2-40B4-BE49-F238E27FC236}">
                <a16:creationId xmlns:a16="http://schemas.microsoft.com/office/drawing/2014/main" id="{319CDC67-EE52-4549-B4EB-2B2E930C75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14.5 Les déterminants du bien-être au travail</a:t>
            </a:r>
          </a:p>
        </p:txBody>
      </p:sp>
      <p:sp>
        <p:nvSpPr>
          <p:cNvPr id="44036" name="Placeholder 2">
            <a:extLst>
              <a:ext uri="{FF2B5EF4-FFF2-40B4-BE49-F238E27FC236}">
                <a16:creationId xmlns:a16="http://schemas.microsoft.com/office/drawing/2014/main" id="{DAE2B2F0-D716-4EC4-9982-AA6B47223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4037" name="ZoneTexte 5">
            <a:extLst>
              <a:ext uri="{FF2B5EF4-FFF2-40B4-BE49-F238E27FC236}">
                <a16:creationId xmlns:a16="http://schemas.microsoft.com/office/drawing/2014/main" id="{2ED34F55-AAFC-4E13-9A6D-C39130D5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4038" name="Slide Number Placeholder 6">
            <a:extLst>
              <a:ext uri="{FF2B5EF4-FFF2-40B4-BE49-F238E27FC236}">
                <a16:creationId xmlns:a16="http://schemas.microsoft.com/office/drawing/2014/main" id="{A928326D-6490-4B0F-867D-BC4D11392FD8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44039" name="Espace réservé du contenu 3">
            <a:extLst>
              <a:ext uri="{FF2B5EF4-FFF2-40B4-BE49-F238E27FC236}">
                <a16:creationId xmlns:a16="http://schemas.microsoft.com/office/drawing/2014/main" id="{C8F832B1-2390-4C90-804A-EF9508FC610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163638"/>
            <a:ext cx="77724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ceholder 2">
            <a:extLst>
              <a:ext uri="{FF2B5EF4-FFF2-40B4-BE49-F238E27FC236}">
                <a16:creationId xmlns:a16="http://schemas.microsoft.com/office/drawing/2014/main" id="{88334790-874F-452E-9CEF-3269DBF3A6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989138"/>
            <a:ext cx="7239000" cy="1219200"/>
          </a:xfrm>
        </p:spPr>
        <p:txBody>
          <a:bodyPr/>
          <a:lstStyle/>
          <a:p>
            <a:pPr algn="l" eaLnBrk="1" hangingPunct="1"/>
            <a:r>
              <a:rPr lang="en-US" altLang="fr-FR" sz="3600" b="1"/>
              <a:t> Chapitre 14</a:t>
            </a:r>
          </a:p>
        </p:txBody>
      </p:sp>
      <p:sp>
        <p:nvSpPr>
          <p:cNvPr id="17411" name="Placeholder 3">
            <a:extLst>
              <a:ext uri="{FF2B5EF4-FFF2-40B4-BE49-F238E27FC236}">
                <a16:creationId xmlns:a16="http://schemas.microsoft.com/office/drawing/2014/main" id="{49ACAEF4-CE81-4D4E-8423-DC03DB5F33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3436938"/>
            <a:ext cx="9648825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CA" altLang="fr-FR" sz="3600"/>
              <a:t>La santé et le bien-être au travail</a:t>
            </a:r>
          </a:p>
        </p:txBody>
      </p:sp>
      <p:sp>
        <p:nvSpPr>
          <p:cNvPr id="17412" name="ZoneTexte 1">
            <a:extLst>
              <a:ext uri="{FF2B5EF4-FFF2-40B4-BE49-F238E27FC236}">
                <a16:creationId xmlns:a16="http://schemas.microsoft.com/office/drawing/2014/main" id="{8F0BD612-51B2-4B2A-9A88-49F709E5B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 </a:t>
            </a:r>
          </a:p>
        </p:txBody>
      </p:sp>
      <p:sp>
        <p:nvSpPr>
          <p:cNvPr id="17413" name="Placeholder 2">
            <a:extLst>
              <a:ext uri="{FF2B5EF4-FFF2-40B4-BE49-F238E27FC236}">
                <a16:creationId xmlns:a16="http://schemas.microsoft.com/office/drawing/2014/main" id="{9E591585-47C3-437B-B7B5-47B2E2509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85750"/>
            <a:ext cx="83026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PARTIE 5 </a:t>
            </a: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LES ASPECTS JURIDIQUES DE LA GESTION DES RESSOURCES HUMAINES</a:t>
            </a:r>
            <a:endParaRPr lang="en-US" altLang="fr-FR" sz="1200" b="1" i="1">
              <a:solidFill>
                <a:schemeClr val="tx2"/>
              </a:solidFill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6">
            <a:extLst>
              <a:ext uri="{FF2B5EF4-FFF2-40B4-BE49-F238E27FC236}">
                <a16:creationId xmlns:a16="http://schemas.microsoft.com/office/drawing/2014/main" id="{BED42F1A-263B-4DAE-83A3-B5921376E56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024380D-CD36-46DF-8027-DD8C896F5655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6083" name="Placeholder 1030">
            <a:extLst>
              <a:ext uri="{FF2B5EF4-FFF2-40B4-BE49-F238E27FC236}">
                <a16:creationId xmlns:a16="http://schemas.microsoft.com/office/drawing/2014/main" id="{9C5AECE1-169D-4755-8833-69FF564300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14.6 Les fléaux contemporains du monde du travail</a:t>
            </a:r>
          </a:p>
        </p:txBody>
      </p:sp>
      <p:sp>
        <p:nvSpPr>
          <p:cNvPr id="46084" name="Placeholder 2">
            <a:extLst>
              <a:ext uri="{FF2B5EF4-FFF2-40B4-BE49-F238E27FC236}">
                <a16:creationId xmlns:a16="http://schemas.microsoft.com/office/drawing/2014/main" id="{694D55EB-D624-4B00-A727-8680338F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6085" name="ZoneTexte 5">
            <a:extLst>
              <a:ext uri="{FF2B5EF4-FFF2-40B4-BE49-F238E27FC236}">
                <a16:creationId xmlns:a16="http://schemas.microsoft.com/office/drawing/2014/main" id="{B24EACCC-0AB7-4EBD-BC23-A0FF6C62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6086" name="Slide Number Placeholder 6">
            <a:extLst>
              <a:ext uri="{FF2B5EF4-FFF2-40B4-BE49-F238E27FC236}">
                <a16:creationId xmlns:a16="http://schemas.microsoft.com/office/drawing/2014/main" id="{4F4B7CAA-D688-4EBD-80C8-52928AC8AE8E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46087" name="Espace réservé du contenu 3">
            <a:extLst>
              <a:ext uri="{FF2B5EF4-FFF2-40B4-BE49-F238E27FC236}">
                <a16:creationId xmlns:a16="http://schemas.microsoft.com/office/drawing/2014/main" id="{AA411B22-412B-4602-9285-0724CE0E85C8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349500"/>
            <a:ext cx="51689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19FBD376-E838-4284-B9BE-4465E57FE845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B1B2832-FA94-4A52-B87C-B931B4F912C7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48131" name="Placeholder 1030">
            <a:extLst>
              <a:ext uri="{FF2B5EF4-FFF2-40B4-BE49-F238E27FC236}">
                <a16:creationId xmlns:a16="http://schemas.microsoft.com/office/drawing/2014/main" id="{4998D00A-DE13-4163-A8FA-A236E6A413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La violence au travail : une définition</a:t>
            </a:r>
          </a:p>
        </p:txBody>
      </p:sp>
      <p:sp>
        <p:nvSpPr>
          <p:cNvPr id="48132" name="Placeholder 2">
            <a:extLst>
              <a:ext uri="{FF2B5EF4-FFF2-40B4-BE49-F238E27FC236}">
                <a16:creationId xmlns:a16="http://schemas.microsoft.com/office/drawing/2014/main" id="{A6E753BD-5F3A-4348-9405-9C7144F0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48133" name="ZoneTexte 5">
            <a:extLst>
              <a:ext uri="{FF2B5EF4-FFF2-40B4-BE49-F238E27FC236}">
                <a16:creationId xmlns:a16="http://schemas.microsoft.com/office/drawing/2014/main" id="{24AF3DA0-CA94-46E5-8175-EDB77944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48134" name="Slide Number Placeholder 6">
            <a:extLst>
              <a:ext uri="{FF2B5EF4-FFF2-40B4-BE49-F238E27FC236}">
                <a16:creationId xmlns:a16="http://schemas.microsoft.com/office/drawing/2014/main" id="{1D65C15D-453E-48E0-BDFA-66DACA0761D2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14.6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grpSp>
        <p:nvGrpSpPr>
          <p:cNvPr id="48135" name="Grouper 2">
            <a:extLst>
              <a:ext uri="{FF2B5EF4-FFF2-40B4-BE49-F238E27FC236}">
                <a16:creationId xmlns:a16="http://schemas.microsoft.com/office/drawing/2014/main" id="{4B8E2D0D-2F28-4CFA-829B-0A4A4C91BD36}"/>
              </a:ext>
            </a:extLst>
          </p:cNvPr>
          <p:cNvGrpSpPr>
            <a:grpSpLocks/>
          </p:cNvGrpSpPr>
          <p:nvPr/>
        </p:nvGrpSpPr>
        <p:grpSpPr bwMode="auto">
          <a:xfrm>
            <a:off x="1638300" y="2276475"/>
            <a:ext cx="5867400" cy="3535363"/>
            <a:chOff x="1187624" y="1844824"/>
            <a:chExt cx="6745288" cy="4065588"/>
          </a:xfrm>
        </p:grpSpPr>
        <p:pic>
          <p:nvPicPr>
            <p:cNvPr id="48136" name="Espace réservé du contenu 3">
              <a:extLst>
                <a:ext uri="{FF2B5EF4-FFF2-40B4-BE49-F238E27FC236}">
                  <a16:creationId xmlns:a16="http://schemas.microsoft.com/office/drawing/2014/main" id="{3E5C9C31-205D-4452-B56E-DFDCA9AD11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844824"/>
              <a:ext cx="6745288" cy="406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lèche vers le bas 11">
              <a:extLst>
                <a:ext uri="{FF2B5EF4-FFF2-40B4-BE49-F238E27FC236}">
                  <a16:creationId xmlns:a16="http://schemas.microsoft.com/office/drawing/2014/main" id="{8130B409-5859-45A4-8307-C4D078B0E316}"/>
                </a:ext>
              </a:extLst>
            </p:cNvPr>
            <p:cNvSpPr/>
            <p:nvPr/>
          </p:nvSpPr>
          <p:spPr bwMode="auto">
            <a:xfrm>
              <a:off x="5868143" y="2401043"/>
              <a:ext cx="521659" cy="451893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50800">
                <a:schemeClr val="bg1">
                  <a:lumMod val="50000"/>
                  <a:alpha val="66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ヒラギノ角ゴ Pro W3" charset="-128"/>
              </a:endParaRPr>
            </a:p>
          </p:txBody>
        </p:sp>
        <p:sp>
          <p:nvSpPr>
            <p:cNvPr id="13" name="Flèche vers le bas 12">
              <a:extLst>
                <a:ext uri="{FF2B5EF4-FFF2-40B4-BE49-F238E27FC236}">
                  <a16:creationId xmlns:a16="http://schemas.microsoft.com/office/drawing/2014/main" id="{643119EC-9A01-427A-BA41-70AF68928A3B}"/>
                </a:ext>
              </a:extLst>
            </p:cNvPr>
            <p:cNvSpPr/>
            <p:nvPr/>
          </p:nvSpPr>
          <p:spPr bwMode="auto">
            <a:xfrm>
              <a:off x="6258411" y="3214676"/>
              <a:ext cx="521659" cy="451893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50800">
                <a:schemeClr val="bg1">
                  <a:lumMod val="50000"/>
                  <a:alpha val="66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ヒラギノ角ゴ Pro W3" charset="-128"/>
              </a:endParaRPr>
            </a:p>
          </p:txBody>
        </p:sp>
        <p:sp>
          <p:nvSpPr>
            <p:cNvPr id="14" name="Flèche vers le bas 13">
              <a:extLst>
                <a:ext uri="{FF2B5EF4-FFF2-40B4-BE49-F238E27FC236}">
                  <a16:creationId xmlns:a16="http://schemas.microsoft.com/office/drawing/2014/main" id="{E7AD49E4-3FBA-4C8C-A986-E2DBFD256F15}"/>
                </a:ext>
              </a:extLst>
            </p:cNvPr>
            <p:cNvSpPr/>
            <p:nvPr/>
          </p:nvSpPr>
          <p:spPr bwMode="auto">
            <a:xfrm>
              <a:off x="6642063" y="4028309"/>
              <a:ext cx="521659" cy="451893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50800">
                <a:schemeClr val="bg1">
                  <a:lumMod val="50000"/>
                  <a:alpha val="66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ヒラギノ角ゴ Pro W3" charset="-128"/>
              </a:endParaRPr>
            </a:p>
          </p:txBody>
        </p:sp>
        <p:sp>
          <p:nvSpPr>
            <p:cNvPr id="15" name="Flèche vers le bas 14">
              <a:extLst>
                <a:ext uri="{FF2B5EF4-FFF2-40B4-BE49-F238E27FC236}">
                  <a16:creationId xmlns:a16="http://schemas.microsoft.com/office/drawing/2014/main" id="{761F2E72-8F21-412D-92E8-01DCC4CB580C}"/>
                </a:ext>
              </a:extLst>
            </p:cNvPr>
            <p:cNvSpPr/>
            <p:nvPr/>
          </p:nvSpPr>
          <p:spPr bwMode="auto">
            <a:xfrm>
              <a:off x="7019101" y="4848557"/>
              <a:ext cx="521659" cy="451893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50800">
                <a:schemeClr val="bg1">
                  <a:lumMod val="50000"/>
                  <a:alpha val="66000"/>
                </a:schemeClr>
              </a:glow>
            </a:effectLst>
          </p:spPr>
          <p:txBody>
            <a:bodyPr/>
            <a:lstStyle/>
            <a:p>
              <a:pPr>
                <a:defRPr/>
              </a:pPr>
              <a:endParaRPr lang="fr-FR">
                <a:latin typeface="Arial" charset="0"/>
                <a:cs typeface="ヒラギノ角ゴ Pro W3" charset="-128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6">
            <a:extLst>
              <a:ext uri="{FF2B5EF4-FFF2-40B4-BE49-F238E27FC236}">
                <a16:creationId xmlns:a16="http://schemas.microsoft.com/office/drawing/2014/main" id="{B82B24ED-8566-4624-A518-A7A720CDDD3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62612F0-B79E-4658-B39E-79A1AA976DED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0179" name="Placeholder 1030">
            <a:extLst>
              <a:ext uri="{FF2B5EF4-FFF2-40B4-BE49-F238E27FC236}">
                <a16:creationId xmlns:a16="http://schemas.microsoft.com/office/drawing/2014/main" id="{40A091A1-1D71-44D2-8E31-3CF29B8800A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 stress professionnel : une définition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50180" name="Placeholder 2">
            <a:extLst>
              <a:ext uri="{FF2B5EF4-FFF2-40B4-BE49-F238E27FC236}">
                <a16:creationId xmlns:a16="http://schemas.microsoft.com/office/drawing/2014/main" id="{BA2CF435-7DFD-4B48-9E84-9713DA8B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0181" name="ZoneTexte 5">
            <a:extLst>
              <a:ext uri="{FF2B5EF4-FFF2-40B4-BE49-F238E27FC236}">
                <a16:creationId xmlns:a16="http://schemas.microsoft.com/office/drawing/2014/main" id="{94A3DD60-D316-4262-8132-DBCDE0FF1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0182" name="Slide Number Placeholder 6">
            <a:extLst>
              <a:ext uri="{FF2B5EF4-FFF2-40B4-BE49-F238E27FC236}">
                <a16:creationId xmlns:a16="http://schemas.microsoft.com/office/drawing/2014/main" id="{3A468E7E-BC8E-4F5F-8BD0-0126A0DC023C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14.6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sp>
        <p:nvSpPr>
          <p:cNvPr id="50183" name="Carré corné 15">
            <a:extLst>
              <a:ext uri="{FF2B5EF4-FFF2-40B4-BE49-F238E27FC236}">
                <a16:creationId xmlns:a16="http://schemas.microsoft.com/office/drawing/2014/main" id="{56945C22-EB6A-44D0-8116-2C4ECD06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349500"/>
            <a:ext cx="6130925" cy="2954338"/>
          </a:xfrm>
          <a:prstGeom prst="foldedCorner">
            <a:avLst>
              <a:gd name="adj" fmla="val 11454"/>
            </a:avLst>
          </a:prstGeom>
          <a:solidFill>
            <a:srgbClr val="F0F2DB"/>
          </a:solidFill>
          <a:ln w="9525">
            <a:solidFill>
              <a:srgbClr val="D2DA7A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8"/>
              </a:srgbClr>
            </a:outerShdw>
          </a:effectLst>
        </p:spPr>
        <p:txBody>
          <a:bodyPr lIns="342000" rIns="34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dirty="0">
                <a:solidFill>
                  <a:srgbClr val="333366"/>
                </a:solidFill>
              </a:rPr>
              <a:t>Le stress professionnel surgit lorsque le milieu de travail constitue une menace pour l</a:t>
            </a:r>
            <a:r>
              <a:rPr lang="fr-FR" altLang="fr-FR" sz="2000" dirty="0">
                <a:solidFill>
                  <a:srgbClr val="333366"/>
                </a:solidFill>
              </a:rPr>
              <a:t>’</a:t>
            </a:r>
            <a:r>
              <a:rPr lang="fr-CA" altLang="ja-JP" sz="2000" dirty="0">
                <a:solidFill>
                  <a:srgbClr val="333366"/>
                </a:solidFill>
              </a:rPr>
              <a:t>individu ou est perçu comme tel par celui-ci. De trop grandes exigences ou un travail peu stimulant peuvent causer du stress ; c</a:t>
            </a:r>
            <a:r>
              <a:rPr lang="fr-FR" altLang="fr-FR" sz="2000" dirty="0">
                <a:solidFill>
                  <a:srgbClr val="333366"/>
                </a:solidFill>
              </a:rPr>
              <a:t>’</a:t>
            </a:r>
            <a:r>
              <a:rPr lang="fr-CA" altLang="ja-JP" sz="2000" dirty="0">
                <a:solidFill>
                  <a:srgbClr val="333366"/>
                </a:solidFill>
              </a:rPr>
              <a:t>est pourquoi on s</a:t>
            </a:r>
            <a:r>
              <a:rPr lang="fr-FR" altLang="fr-FR" sz="2000" dirty="0">
                <a:solidFill>
                  <a:srgbClr val="333366"/>
                </a:solidFill>
              </a:rPr>
              <a:t>’</a:t>
            </a:r>
            <a:r>
              <a:rPr lang="fr-CA" altLang="ja-JP" sz="2000" dirty="0">
                <a:solidFill>
                  <a:srgbClr val="333366"/>
                </a:solidFill>
              </a:rPr>
              <a:t>intéresse de plus en plus à l</a:t>
            </a:r>
            <a:r>
              <a:rPr lang="fr-FR" altLang="fr-FR" sz="2000" dirty="0">
                <a:solidFill>
                  <a:srgbClr val="333366"/>
                </a:solidFill>
              </a:rPr>
              <a:t>’</a:t>
            </a:r>
            <a:r>
              <a:rPr lang="fr-CA" altLang="ja-JP" sz="2000" i="1" dirty="0">
                <a:solidFill>
                  <a:srgbClr val="333366"/>
                </a:solidFill>
              </a:rPr>
              <a:t>inadaptation </a:t>
            </a:r>
            <a:br>
              <a:rPr lang="fr-CA" altLang="ja-JP" sz="2000" i="1" dirty="0">
                <a:solidFill>
                  <a:srgbClr val="333366"/>
                </a:solidFill>
              </a:rPr>
            </a:br>
            <a:r>
              <a:rPr lang="fr-CA" altLang="ja-JP" sz="2000" dirty="0">
                <a:solidFill>
                  <a:srgbClr val="333366"/>
                </a:solidFill>
              </a:rPr>
              <a:t>de l</a:t>
            </a:r>
            <a:r>
              <a:rPr lang="fr-FR" altLang="fr-FR" sz="2000" dirty="0">
                <a:solidFill>
                  <a:srgbClr val="333366"/>
                </a:solidFill>
              </a:rPr>
              <a:t>’</a:t>
            </a:r>
            <a:r>
              <a:rPr lang="fr-CA" altLang="ja-JP" sz="2000" dirty="0">
                <a:solidFill>
                  <a:srgbClr val="333366"/>
                </a:solidFill>
              </a:rPr>
              <a:t>individu au travail.</a:t>
            </a:r>
            <a:endParaRPr lang="fr-CA" altLang="fr-FR" sz="2000" dirty="0">
              <a:solidFill>
                <a:srgbClr val="3333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6">
            <a:extLst>
              <a:ext uri="{FF2B5EF4-FFF2-40B4-BE49-F238E27FC236}">
                <a16:creationId xmlns:a16="http://schemas.microsoft.com/office/drawing/2014/main" id="{F8DE4FE5-7AEC-45F0-B7F4-BE2971455343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316016A-6215-49D7-A59E-1A9E6BEA0E9C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2227" name="Placeholder 1030">
            <a:extLst>
              <a:ext uri="{FF2B5EF4-FFF2-40B4-BE49-F238E27FC236}">
                <a16:creationId xmlns:a16="http://schemas.microsoft.com/office/drawing/2014/main" id="{C0F0B679-0931-4534-819A-7FF7322642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effets du stress au travail </a:t>
            </a:r>
            <a:br>
              <a:rPr lang="en-US" altLang="fr-FR" sz="2400" b="1"/>
            </a:br>
            <a:endParaRPr lang="en-US" altLang="fr-FR" sz="2400" b="1"/>
          </a:p>
        </p:txBody>
      </p:sp>
      <p:sp>
        <p:nvSpPr>
          <p:cNvPr id="52228" name="Placeholder 2">
            <a:extLst>
              <a:ext uri="{FF2B5EF4-FFF2-40B4-BE49-F238E27FC236}">
                <a16:creationId xmlns:a16="http://schemas.microsoft.com/office/drawing/2014/main" id="{FA91A34B-E56F-499D-A624-161192002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2229" name="ZoneTexte 5">
            <a:extLst>
              <a:ext uri="{FF2B5EF4-FFF2-40B4-BE49-F238E27FC236}">
                <a16:creationId xmlns:a16="http://schemas.microsoft.com/office/drawing/2014/main" id="{47776D72-80B7-431E-B571-949374E57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2230" name="Slide Number Placeholder 6">
            <a:extLst>
              <a:ext uri="{FF2B5EF4-FFF2-40B4-BE49-F238E27FC236}">
                <a16:creationId xmlns:a16="http://schemas.microsoft.com/office/drawing/2014/main" id="{B08CF2BA-09F5-4188-8B6C-FFAD92981B62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14.6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52231" name="Image 6">
            <a:extLst>
              <a:ext uri="{FF2B5EF4-FFF2-40B4-BE49-F238E27FC236}">
                <a16:creationId xmlns:a16="http://schemas.microsoft.com/office/drawing/2014/main" id="{F6C66796-C327-4FDE-8281-F341C54C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46405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E995DC50-0309-4D75-B54E-17DA6E30076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1E6FE1E-6552-46F6-A5FD-C1142BBAD9A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4275" name="Placeholder 1030">
            <a:extLst>
              <a:ext uri="{FF2B5EF4-FFF2-40B4-BE49-F238E27FC236}">
                <a16:creationId xmlns:a16="http://schemas.microsoft.com/office/drawing/2014/main" id="{E2EBF51A-89F3-443D-A7D1-AFB5FB10A1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14.7 Les interventions en vue d’éliminer la violence au travail</a:t>
            </a:r>
          </a:p>
        </p:txBody>
      </p:sp>
      <p:sp>
        <p:nvSpPr>
          <p:cNvPr id="54276" name="Placeholder 2">
            <a:extLst>
              <a:ext uri="{FF2B5EF4-FFF2-40B4-BE49-F238E27FC236}">
                <a16:creationId xmlns:a16="http://schemas.microsoft.com/office/drawing/2014/main" id="{A699F3D2-179E-4BDE-AEBB-28764392B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4277" name="ZoneTexte 5">
            <a:extLst>
              <a:ext uri="{FF2B5EF4-FFF2-40B4-BE49-F238E27FC236}">
                <a16:creationId xmlns:a16="http://schemas.microsoft.com/office/drawing/2014/main" id="{FA4C668B-DE2A-47C1-851F-1A26DC1F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4278" name="Slide Number Placeholder 6">
            <a:extLst>
              <a:ext uri="{FF2B5EF4-FFF2-40B4-BE49-F238E27FC236}">
                <a16:creationId xmlns:a16="http://schemas.microsoft.com/office/drawing/2014/main" id="{915A83AD-C0AE-46B1-BA45-6D4A02F7DF35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54279" name="Espace réservé du contenu 3">
            <a:extLst>
              <a:ext uri="{FF2B5EF4-FFF2-40B4-BE49-F238E27FC236}">
                <a16:creationId xmlns:a16="http://schemas.microsoft.com/office/drawing/2014/main" id="{51BDEBD9-547F-4EC0-B7AA-48C4ADA9B54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2317750"/>
            <a:ext cx="6194425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4AB57E02-6F2D-454C-956C-97C4F5576AB0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AC3A9E-6FBD-4F4B-9891-08ABBE93348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6323" name="Placeholder 1030">
            <a:extLst>
              <a:ext uri="{FF2B5EF4-FFF2-40B4-BE49-F238E27FC236}">
                <a16:creationId xmlns:a16="http://schemas.microsoft.com/office/drawing/2014/main" id="{C7B39E85-6D80-437B-8658-7164AFD683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14.8 Les interventions en vue d’améliorer la santé et le bien-être au travail</a:t>
            </a:r>
          </a:p>
        </p:txBody>
      </p:sp>
      <p:sp>
        <p:nvSpPr>
          <p:cNvPr id="56324" name="Placeholder 2">
            <a:extLst>
              <a:ext uri="{FF2B5EF4-FFF2-40B4-BE49-F238E27FC236}">
                <a16:creationId xmlns:a16="http://schemas.microsoft.com/office/drawing/2014/main" id="{1565D7BC-3585-489F-9E88-B5FF5C22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6325" name="ZoneTexte 5">
            <a:extLst>
              <a:ext uri="{FF2B5EF4-FFF2-40B4-BE49-F238E27FC236}">
                <a16:creationId xmlns:a16="http://schemas.microsoft.com/office/drawing/2014/main" id="{3162EBA5-ACC7-44FD-BFFB-3B5D9A653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6326" name="Slide Number Placeholder 6">
            <a:extLst>
              <a:ext uri="{FF2B5EF4-FFF2-40B4-BE49-F238E27FC236}">
                <a16:creationId xmlns:a16="http://schemas.microsoft.com/office/drawing/2014/main" id="{1E7E165E-C2FE-4CBA-8E26-BC05E403A747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2" name="Picture 2" descr="Icon&#10;&#10;Description automatically generated">
            <a:extLst>
              <a:ext uri="{FF2B5EF4-FFF2-40B4-BE49-F238E27FC236}">
                <a16:creationId xmlns:a16="http://schemas.microsoft.com/office/drawing/2014/main" id="{3A8E4097-04EB-4B1D-B3E2-2E8A28689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707" y="2132856"/>
            <a:ext cx="9405414" cy="38298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>
            <a:extLst>
              <a:ext uri="{FF2B5EF4-FFF2-40B4-BE49-F238E27FC236}">
                <a16:creationId xmlns:a16="http://schemas.microsoft.com/office/drawing/2014/main" id="{CC071657-F447-4A01-83F9-1A751A9A057E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DA7C3CA-9A0A-4363-865B-1C362D2464FA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26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58371" name="Placeholder 1030">
            <a:extLst>
              <a:ext uri="{FF2B5EF4-FFF2-40B4-BE49-F238E27FC236}">
                <a16:creationId xmlns:a16="http://schemas.microsoft.com/office/drawing/2014/main" id="{CAB26C77-B68A-4AD3-BB8E-5640EFAC56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14.9 L’évaluation des activités en santé et sécurité du travail </a:t>
            </a:r>
          </a:p>
        </p:txBody>
      </p:sp>
      <p:sp>
        <p:nvSpPr>
          <p:cNvPr id="58372" name="Placeholder 2">
            <a:extLst>
              <a:ext uri="{FF2B5EF4-FFF2-40B4-BE49-F238E27FC236}">
                <a16:creationId xmlns:a16="http://schemas.microsoft.com/office/drawing/2014/main" id="{A6CF16C8-A41E-425E-B62D-944F5DEF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58373" name="ZoneTexte 5">
            <a:extLst>
              <a:ext uri="{FF2B5EF4-FFF2-40B4-BE49-F238E27FC236}">
                <a16:creationId xmlns:a16="http://schemas.microsoft.com/office/drawing/2014/main" id="{DB90D04B-4180-4195-A23E-06B3F1F7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58374" name="Slide Number Placeholder 6">
            <a:extLst>
              <a:ext uri="{FF2B5EF4-FFF2-40B4-BE49-F238E27FC236}">
                <a16:creationId xmlns:a16="http://schemas.microsoft.com/office/drawing/2014/main" id="{6060F824-6F7A-4C4C-9965-D27D74A94820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fr-CA" altLang="fr-FR" sz="1100">
              <a:ea typeface="ヒラギノ角ゴ Pro W3" charset="-128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17585736-D6C1-40D6-AF41-F3B4384BD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93" y="2018740"/>
            <a:ext cx="6592014" cy="42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3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25D1A65C-77A2-4628-B34D-35D700201C0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11C0AF-513C-4131-B475-05C3E83D8131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0419" name="Placeholder 1030">
            <a:extLst>
              <a:ext uri="{FF2B5EF4-FFF2-40B4-BE49-F238E27FC236}">
                <a16:creationId xmlns:a16="http://schemas.microsoft.com/office/drawing/2014/main" id="{4D9ED5F1-8819-45F0-B1FF-41CCB77293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630616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Questions </a:t>
            </a:r>
            <a:r>
              <a:rPr lang="en-US" altLang="fr-FR" sz="2400" b="1" dirty="0" err="1"/>
              <a:t>d’entrevue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utiles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lors</a:t>
            </a:r>
            <a:r>
              <a:rPr lang="en-US" altLang="fr-FR" sz="2400" b="1" dirty="0"/>
              <a:t> de la </a:t>
            </a:r>
            <a:r>
              <a:rPr lang="en-US" altLang="fr-FR" sz="2400" b="1" dirty="0" err="1"/>
              <a:t>vérification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opérationnelle</a:t>
            </a:r>
            <a:r>
              <a:rPr lang="en-US" altLang="fr-FR" sz="2400" b="1" dirty="0"/>
              <a:t> de la GRH </a:t>
            </a:r>
            <a:r>
              <a:rPr lang="en-US" altLang="fr-FR" sz="2400" b="1" dirty="0" err="1"/>
              <a:t>en</a:t>
            </a:r>
            <a:r>
              <a:rPr lang="en-US" altLang="fr-FR" sz="2400" b="1" dirty="0"/>
              <a:t> matière de santé et de </a:t>
            </a:r>
            <a:r>
              <a:rPr lang="en-US" altLang="fr-FR" sz="2400" b="1" dirty="0" err="1"/>
              <a:t>sécurité</a:t>
            </a:r>
            <a:r>
              <a:rPr lang="en-US" altLang="fr-FR" sz="2400" b="1" dirty="0"/>
              <a:t> du travail</a:t>
            </a:r>
          </a:p>
        </p:txBody>
      </p:sp>
      <p:sp>
        <p:nvSpPr>
          <p:cNvPr id="60420" name="Placeholder 2">
            <a:extLst>
              <a:ext uri="{FF2B5EF4-FFF2-40B4-BE49-F238E27FC236}">
                <a16:creationId xmlns:a16="http://schemas.microsoft.com/office/drawing/2014/main" id="{02F01EA7-DEFF-4730-A2D2-D685280B7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0421" name="ZoneTexte 5">
            <a:extLst>
              <a:ext uri="{FF2B5EF4-FFF2-40B4-BE49-F238E27FC236}">
                <a16:creationId xmlns:a16="http://schemas.microsoft.com/office/drawing/2014/main" id="{872EBA01-E679-43AA-A30C-1851CF56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0422" name="Slide Number Placeholder 6">
            <a:extLst>
              <a:ext uri="{FF2B5EF4-FFF2-40B4-BE49-F238E27FC236}">
                <a16:creationId xmlns:a16="http://schemas.microsoft.com/office/drawing/2014/main" id="{F03E67F9-E949-4FB9-9436-185FBE1CC92F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14.9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2E4D833-3FCD-440E-ABCE-756B04DEB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82"/>
          <a:stretch/>
        </p:blipFill>
        <p:spPr>
          <a:xfrm>
            <a:off x="4446264" y="2985281"/>
            <a:ext cx="4689153" cy="3388532"/>
          </a:xfrm>
          <a:prstGeom prst="rect">
            <a:avLst/>
          </a:prstGeom>
        </p:spPr>
      </p:pic>
      <p:pic>
        <p:nvPicPr>
          <p:cNvPr id="8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F3B0979-5D82-4995-9CB2-D18DDD806A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11" b="49910"/>
          <a:stretch/>
        </p:blipFill>
        <p:spPr>
          <a:xfrm>
            <a:off x="8583" y="2334388"/>
            <a:ext cx="4563417" cy="336778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C11ED240-2053-48A1-9C88-16B10AECAC7F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2CC7D35-1561-4E58-A908-E8E59AFC45A2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28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62467" name="Placeholder 1030">
            <a:extLst>
              <a:ext uri="{FF2B5EF4-FFF2-40B4-BE49-F238E27FC236}">
                <a16:creationId xmlns:a16="http://schemas.microsoft.com/office/drawing/2014/main" id="{188C60B6-7230-466E-A488-9FA4D5E07A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indices de ressources humaines en matière de santé et de sécurité du travail</a:t>
            </a:r>
          </a:p>
        </p:txBody>
      </p:sp>
      <p:sp>
        <p:nvSpPr>
          <p:cNvPr id="62468" name="Placeholder 2">
            <a:extLst>
              <a:ext uri="{FF2B5EF4-FFF2-40B4-BE49-F238E27FC236}">
                <a16:creationId xmlns:a16="http://schemas.microsoft.com/office/drawing/2014/main" id="{95352233-3042-4977-B531-02D11D1A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62469" name="ZoneTexte 5">
            <a:extLst>
              <a:ext uri="{FF2B5EF4-FFF2-40B4-BE49-F238E27FC236}">
                <a16:creationId xmlns:a16="http://schemas.microsoft.com/office/drawing/2014/main" id="{2E806599-2CFF-4214-AE54-6BBACC20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62470" name="Slide Number Placeholder 6">
            <a:extLst>
              <a:ext uri="{FF2B5EF4-FFF2-40B4-BE49-F238E27FC236}">
                <a16:creationId xmlns:a16="http://schemas.microsoft.com/office/drawing/2014/main" id="{01B46191-DA6F-4A9E-AB83-7502E001C273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14.9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  <p:pic>
        <p:nvPicPr>
          <p:cNvPr id="9" name="Diagramme 8">
            <a:extLst>
              <a:ext uri="{FF2B5EF4-FFF2-40B4-BE49-F238E27FC236}">
                <a16:creationId xmlns:a16="http://schemas.microsoft.com/office/drawing/2014/main" id="{BB955140-0761-4B5C-8FFC-B57748682BE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336800"/>
            <a:ext cx="78105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>
            <a:extLst>
              <a:ext uri="{FF2B5EF4-FFF2-40B4-BE49-F238E27FC236}">
                <a16:creationId xmlns:a16="http://schemas.microsoft.com/office/drawing/2014/main" id="{19D2F89D-24A5-453C-970A-7D00114CD779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9E26334-669F-4B8D-BBE7-800742CB921F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19459" name="Placeholder 4">
            <a:extLst>
              <a:ext uri="{FF2B5EF4-FFF2-40B4-BE49-F238E27FC236}">
                <a16:creationId xmlns:a16="http://schemas.microsoft.com/office/drawing/2014/main" id="{2598E281-74A6-487F-BA4A-B53A56A109A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2021566"/>
            <a:ext cx="7772400" cy="3660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r-CA" altLang="fr-FR" sz="1600" b="1" dirty="0"/>
              <a:t>OBJECTIF 14A – Élaborer des stratégies en vue de l’amélioration continue d’un programme de santé et sécurité du travail</a:t>
            </a:r>
            <a:endParaRPr lang="fr-CA" altLang="fr-FR" sz="1400" b="1" dirty="0"/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14.1</a:t>
            </a:r>
            <a:r>
              <a:rPr lang="fr-CA" altLang="fr-FR" sz="1400" dirty="0">
                <a:solidFill>
                  <a:schemeClr val="tx2"/>
                </a:solidFill>
              </a:rPr>
              <a:t> 	Le contexte de la gestion de la santé et de la sécurité du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14.2</a:t>
            </a:r>
            <a:r>
              <a:rPr lang="fr-CA" altLang="fr-FR" sz="1400" dirty="0">
                <a:solidFill>
                  <a:schemeClr val="tx2"/>
                </a:solidFill>
              </a:rPr>
              <a:t> 	Les aspects juridiques de la santé et de la sécurité du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14.3</a:t>
            </a:r>
            <a:r>
              <a:rPr lang="fr-CA" altLang="fr-FR" sz="1400" dirty="0">
                <a:solidFill>
                  <a:schemeClr val="tx2"/>
                </a:solidFill>
              </a:rPr>
              <a:t> 	Les risques professionnels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14.4</a:t>
            </a:r>
            <a:r>
              <a:rPr lang="fr-CA" altLang="fr-FR" sz="1400" dirty="0">
                <a:solidFill>
                  <a:schemeClr val="tx2"/>
                </a:solidFill>
              </a:rPr>
              <a:t> 	La prévention des maladies professionnelles et des accidents du travail</a:t>
            </a:r>
          </a:p>
          <a:p>
            <a:pPr marL="7938" indent="0" eaLnBrk="1" hangingPunct="1">
              <a:buFontTx/>
              <a:buNone/>
              <a:defRPr/>
            </a:pPr>
            <a:endParaRPr lang="fr-CA" altLang="fr-FR" sz="1400" b="1" dirty="0"/>
          </a:p>
          <a:p>
            <a:pPr marL="7938" indent="0" eaLnBrk="1" hangingPunct="1">
              <a:buFontTx/>
              <a:buNone/>
              <a:defRPr/>
            </a:pPr>
            <a:r>
              <a:rPr lang="fr-CA" altLang="fr-FR" sz="1600" b="1" dirty="0"/>
              <a:t>OBJECTIF 14B – Élaborer des stratégies en vue de l’amélioration continue d’un programme de bien-être au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14.5</a:t>
            </a:r>
            <a:r>
              <a:rPr lang="fr-CA" altLang="fr-FR" sz="1400" dirty="0">
                <a:solidFill>
                  <a:schemeClr val="tx2"/>
                </a:solidFill>
              </a:rPr>
              <a:t> 	Les déterminants du bien-être au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14.6</a:t>
            </a:r>
            <a:r>
              <a:rPr lang="fr-CA" altLang="fr-FR" sz="1400" dirty="0">
                <a:solidFill>
                  <a:schemeClr val="tx2"/>
                </a:solidFill>
              </a:rPr>
              <a:t> 	Les fléaux contemporains du monde du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14.7</a:t>
            </a:r>
            <a:r>
              <a:rPr lang="fr-CA" altLang="fr-FR" sz="1400" dirty="0">
                <a:solidFill>
                  <a:schemeClr val="tx2"/>
                </a:solidFill>
              </a:rPr>
              <a:t> 	Les interventions en vue d</a:t>
            </a:r>
            <a:r>
              <a:rPr lang="fr-FR" altLang="fr-FR" sz="1400" dirty="0">
                <a:solidFill>
                  <a:schemeClr val="tx2"/>
                </a:solidFill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</a:rPr>
              <a:t>éliminer la violence au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fr-CA" altLang="fr-FR" sz="1400" b="1" dirty="0">
                <a:solidFill>
                  <a:schemeClr val="tx2"/>
                </a:solidFill>
              </a:rPr>
              <a:t>14.8</a:t>
            </a:r>
            <a:r>
              <a:rPr lang="fr-CA" altLang="fr-FR" sz="1400" dirty="0">
                <a:solidFill>
                  <a:schemeClr val="tx2"/>
                </a:solidFill>
              </a:rPr>
              <a:t> 	Les interventions en vue d</a:t>
            </a:r>
            <a:r>
              <a:rPr lang="fr-FR" altLang="fr-FR" sz="1400" dirty="0">
                <a:solidFill>
                  <a:schemeClr val="tx2"/>
                </a:solidFill>
              </a:rPr>
              <a:t>’</a:t>
            </a:r>
            <a:r>
              <a:rPr lang="fr-CA" altLang="ja-JP" sz="1400" dirty="0">
                <a:solidFill>
                  <a:schemeClr val="tx2"/>
                </a:solidFill>
              </a:rPr>
              <a:t>améliorer la santé et le bien-être au travail</a:t>
            </a:r>
          </a:p>
          <a:p>
            <a:pPr marL="57150" indent="0" eaLnBrk="1" hangingPunct="1">
              <a:buFontTx/>
              <a:buNone/>
              <a:defRPr/>
            </a:pPr>
            <a:r>
              <a:rPr lang="en-CA" altLang="fr-FR" sz="1400" b="1" dirty="0">
                <a:solidFill>
                  <a:schemeClr val="tx2"/>
                </a:solidFill>
              </a:rPr>
              <a:t>14.9 </a:t>
            </a:r>
            <a:r>
              <a:rPr lang="en-CA" altLang="fr-FR" sz="1400" dirty="0">
                <a:solidFill>
                  <a:schemeClr val="tx2"/>
                </a:solidFill>
              </a:rPr>
              <a:t>   	L</a:t>
            </a:r>
            <a:r>
              <a:rPr lang="fr-FR" altLang="fr-FR" sz="1400" dirty="0">
                <a:solidFill>
                  <a:schemeClr val="tx2"/>
                </a:solidFill>
              </a:rPr>
              <a:t>’</a:t>
            </a:r>
            <a:r>
              <a:rPr lang="en-CA" altLang="ja-JP" sz="1400" dirty="0" err="1">
                <a:solidFill>
                  <a:schemeClr val="tx2"/>
                </a:solidFill>
              </a:rPr>
              <a:t>évaluation</a:t>
            </a:r>
            <a:r>
              <a:rPr lang="en-CA" altLang="ja-JP" sz="1400" dirty="0">
                <a:solidFill>
                  <a:schemeClr val="tx2"/>
                </a:solidFill>
              </a:rPr>
              <a:t> des </a:t>
            </a:r>
            <a:r>
              <a:rPr lang="en-CA" altLang="ja-JP" sz="1400" dirty="0" err="1">
                <a:solidFill>
                  <a:schemeClr val="tx2"/>
                </a:solidFill>
              </a:rPr>
              <a:t>activités</a:t>
            </a:r>
            <a:r>
              <a:rPr lang="en-CA" altLang="ja-JP" sz="1400" dirty="0">
                <a:solidFill>
                  <a:schemeClr val="tx2"/>
                </a:solidFill>
              </a:rPr>
              <a:t> </a:t>
            </a:r>
            <a:r>
              <a:rPr lang="en-CA" altLang="ja-JP" sz="1400" dirty="0" err="1">
                <a:solidFill>
                  <a:schemeClr val="tx2"/>
                </a:solidFill>
              </a:rPr>
              <a:t>en</a:t>
            </a:r>
            <a:r>
              <a:rPr lang="en-CA" altLang="ja-JP" sz="1400" dirty="0">
                <a:solidFill>
                  <a:schemeClr val="tx2"/>
                </a:solidFill>
              </a:rPr>
              <a:t> santé et </a:t>
            </a:r>
            <a:r>
              <a:rPr lang="en-CA" altLang="ja-JP" sz="1400" dirty="0" err="1">
                <a:solidFill>
                  <a:schemeClr val="tx2"/>
                </a:solidFill>
              </a:rPr>
              <a:t>sécurité</a:t>
            </a:r>
            <a:r>
              <a:rPr lang="en-CA" altLang="ja-JP" sz="1400" dirty="0">
                <a:solidFill>
                  <a:schemeClr val="tx2"/>
                </a:solidFill>
              </a:rPr>
              <a:t> du travail </a:t>
            </a:r>
          </a:p>
          <a:p>
            <a:pPr marL="0" indent="0">
              <a:buFontTx/>
              <a:buNone/>
              <a:defRPr/>
            </a:pPr>
            <a:endParaRPr lang="fr-CA" altLang="fr-FR" sz="1600" b="1" dirty="0"/>
          </a:p>
          <a:p>
            <a:pPr marL="0" indent="0">
              <a:buFontTx/>
              <a:buNone/>
              <a:defRPr/>
            </a:pPr>
            <a:endParaRPr lang="fr-CA" altLang="fr-FR" sz="1600" b="1" dirty="0"/>
          </a:p>
          <a:p>
            <a:pPr marL="0" indent="0">
              <a:buFontTx/>
              <a:buNone/>
              <a:defRPr/>
            </a:pPr>
            <a:endParaRPr lang="fr-CA" altLang="fr-FR" sz="1600" b="1" dirty="0"/>
          </a:p>
          <a:p>
            <a:pPr marL="0" indent="0">
              <a:buFontTx/>
              <a:buNone/>
              <a:defRPr/>
            </a:pPr>
            <a:endParaRPr lang="fr-CA" altLang="fr-FR" sz="1600" b="1" dirty="0"/>
          </a:p>
          <a:p>
            <a:pPr marL="0" indent="0">
              <a:buFontTx/>
              <a:buNone/>
              <a:defRPr/>
            </a:pPr>
            <a:endParaRPr lang="fr-CA" altLang="fr-FR" sz="1600" b="1" dirty="0"/>
          </a:p>
          <a:p>
            <a:pPr marL="0" indent="0">
              <a:buFontTx/>
              <a:buNone/>
              <a:defRPr/>
            </a:pPr>
            <a:endParaRPr lang="fr-CA" altLang="fr-FR" sz="1600" b="1" dirty="0"/>
          </a:p>
          <a:p>
            <a:pPr marL="0" indent="0" eaLnBrk="1" hangingPunct="1">
              <a:spcBef>
                <a:spcPts val="800"/>
              </a:spcBef>
              <a:buFontTx/>
              <a:buNone/>
              <a:defRPr/>
            </a:pPr>
            <a:endParaRPr lang="fr-CA" altLang="fr-FR" sz="1600" dirty="0"/>
          </a:p>
        </p:txBody>
      </p:sp>
      <p:sp>
        <p:nvSpPr>
          <p:cNvPr id="19460" name="Placeholder 1030">
            <a:extLst>
              <a:ext uri="{FF2B5EF4-FFF2-40B4-BE49-F238E27FC236}">
                <a16:creationId xmlns:a16="http://schemas.microsoft.com/office/drawing/2014/main" id="{65B02873-FE69-4526-9DAB-3B638EA9EE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Plan de chapitre</a:t>
            </a:r>
          </a:p>
        </p:txBody>
      </p:sp>
      <p:sp>
        <p:nvSpPr>
          <p:cNvPr id="19461" name="Placeholder 2">
            <a:extLst>
              <a:ext uri="{FF2B5EF4-FFF2-40B4-BE49-F238E27FC236}">
                <a16:creationId xmlns:a16="http://schemas.microsoft.com/office/drawing/2014/main" id="{FB9F2CB2-0988-43D1-953B-14DE9185D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19462" name="ZoneTexte 5">
            <a:extLst>
              <a:ext uri="{FF2B5EF4-FFF2-40B4-BE49-F238E27FC236}">
                <a16:creationId xmlns:a16="http://schemas.microsoft.com/office/drawing/2014/main" id="{0D24D06A-F53D-433A-8664-91CF8391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D25358A1-5572-4A9E-BBB7-C5F1254256E4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BB656EA-BD16-4019-8F43-C695EEBB59DB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1507" name="Placeholder 4">
            <a:extLst>
              <a:ext uri="{FF2B5EF4-FFF2-40B4-BE49-F238E27FC236}">
                <a16:creationId xmlns:a16="http://schemas.microsoft.com/office/drawing/2014/main" id="{783E1137-9B49-4FE7-9588-4CD32BC99CF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85800" y="1196975"/>
            <a:ext cx="7772400" cy="4813300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fr-CA" altLang="fr-FR" sz="2800" b="1"/>
              <a:t>PARTIE 1 : </a:t>
            </a:r>
            <a:br>
              <a:rPr lang="fr-CA" altLang="fr-FR" sz="2800" b="1"/>
            </a:br>
            <a:r>
              <a:rPr lang="fr-CA" altLang="fr-FR" sz="2800" b="1"/>
              <a:t>La santé et la sécurité du travail</a:t>
            </a:r>
            <a:endParaRPr lang="fr-CA" altLang="fr-FR" sz="2800"/>
          </a:p>
        </p:txBody>
      </p:sp>
      <p:sp>
        <p:nvSpPr>
          <p:cNvPr id="21509" name="Placeholder 2">
            <a:extLst>
              <a:ext uri="{FF2B5EF4-FFF2-40B4-BE49-F238E27FC236}">
                <a16:creationId xmlns:a16="http://schemas.microsoft.com/office/drawing/2014/main" id="{7F44F1F0-CC0A-46CF-B06C-DA6168D4C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1510" name="ZoneTexte 5">
            <a:extLst>
              <a:ext uri="{FF2B5EF4-FFF2-40B4-BE49-F238E27FC236}">
                <a16:creationId xmlns:a16="http://schemas.microsoft.com/office/drawing/2014/main" id="{93A1D971-3295-4ABF-A426-9A4D858A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399A168-BF99-4020-B7A9-119122BC522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C7BF75-4813-49A2-A48D-588FED8D257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6" name="Placeholder 1030">
            <a:extLst>
              <a:ext uri="{FF2B5EF4-FFF2-40B4-BE49-F238E27FC236}">
                <a16:creationId xmlns:a16="http://schemas.microsoft.com/office/drawing/2014/main" id="{A1B1804D-DB71-4AB6-A695-11583996E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 dirty="0"/>
              <a:t>14.1 Le </a:t>
            </a:r>
            <a:r>
              <a:rPr lang="en-US" altLang="fr-FR" sz="2400" b="1" dirty="0" err="1"/>
              <a:t>contexte</a:t>
            </a:r>
            <a:r>
              <a:rPr lang="en-US" altLang="fr-FR" sz="2400" b="1" dirty="0"/>
              <a:t> de la gestion de la </a:t>
            </a:r>
            <a:r>
              <a:rPr lang="en-US" altLang="fr-FR" sz="2400" b="1" dirty="0" err="1"/>
              <a:t>santé</a:t>
            </a:r>
            <a:r>
              <a:rPr lang="en-US" altLang="fr-FR" sz="2400" b="1" dirty="0"/>
              <a:t> et de la </a:t>
            </a:r>
            <a:r>
              <a:rPr lang="en-US" altLang="fr-FR" sz="2400" b="1" dirty="0" err="1"/>
              <a:t>sécurité</a:t>
            </a:r>
            <a:r>
              <a:rPr lang="en-US" altLang="fr-FR" sz="2400" b="1" dirty="0"/>
              <a:t> du travail</a:t>
            </a:r>
            <a:br>
              <a:rPr lang="fr-CA" altLang="fr-FR" sz="2000" dirty="0">
                <a:cs typeface="Arial"/>
              </a:rPr>
            </a:br>
            <a:endParaRPr lang="en-US" altLang="fr-FR" sz="2400">
              <a:solidFill>
                <a:schemeClr val="tx1"/>
              </a:solidFill>
            </a:endParaRPr>
          </a:p>
        </p:txBody>
      </p:sp>
      <p:sp>
        <p:nvSpPr>
          <p:cNvPr id="23557" name="Placeholder 2">
            <a:extLst>
              <a:ext uri="{FF2B5EF4-FFF2-40B4-BE49-F238E27FC236}">
                <a16:creationId xmlns:a16="http://schemas.microsoft.com/office/drawing/2014/main" id="{6AC4DDFB-75C8-4EA1-8E92-7AE83405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8" name="ZoneTexte 5">
            <a:extLst>
              <a:ext uri="{FF2B5EF4-FFF2-40B4-BE49-F238E27FC236}">
                <a16:creationId xmlns:a16="http://schemas.microsoft.com/office/drawing/2014/main" id="{7723E3E1-CFC3-419C-91AC-58B0292D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3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AE45D6E-6323-4CCE-B6A0-4F81FD635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082" y="2705978"/>
            <a:ext cx="5402610" cy="23021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399A168-BF99-4020-B7A9-119122BC522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C7BF75-4813-49A2-A48D-588FED8D257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>
              <a:ea typeface="ヒラギノ角ゴ Pro W3" charset="-128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790E7CBD-9E8C-4B6D-87AB-F95DF3CE222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929269" y="1988840"/>
            <a:ext cx="7285461" cy="3902600"/>
          </a:xfrm>
        </p:spPr>
      </p:pic>
      <p:sp>
        <p:nvSpPr>
          <p:cNvPr id="23556" name="Placeholder 1030">
            <a:extLst>
              <a:ext uri="{FF2B5EF4-FFF2-40B4-BE49-F238E27FC236}">
                <a16:creationId xmlns:a16="http://schemas.microsoft.com/office/drawing/2014/main" id="{A1B1804D-DB71-4AB6-A695-11583996E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fr-CA" altLang="fr-FR" sz="2000" b="1" dirty="0">
                <a:solidFill>
                  <a:schemeClr val="tx1"/>
                </a:solidFill>
                <a:cs typeface="Arial"/>
              </a:rPr>
              <a:t>Gérer la SST, des coûts mais surtout des avantages…</a:t>
            </a:r>
            <a:br>
              <a:rPr lang="fr-CA" altLang="fr-FR" sz="2000" b="1" dirty="0">
                <a:cs typeface="Arial" panose="020B0604020202020204" pitchFamily="34" charset="0"/>
              </a:rPr>
            </a:br>
            <a:endParaRPr lang="en-US" altLang="fr-FR" sz="2400" b="1">
              <a:solidFill>
                <a:schemeClr val="tx1"/>
              </a:solidFill>
            </a:endParaRPr>
          </a:p>
        </p:txBody>
      </p:sp>
      <p:sp>
        <p:nvSpPr>
          <p:cNvPr id="23557" name="Placeholder 2">
            <a:extLst>
              <a:ext uri="{FF2B5EF4-FFF2-40B4-BE49-F238E27FC236}">
                <a16:creationId xmlns:a16="http://schemas.microsoft.com/office/drawing/2014/main" id="{6AC4DDFB-75C8-4EA1-8E92-7AE83405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8" name="ZoneTexte 5">
            <a:extLst>
              <a:ext uri="{FF2B5EF4-FFF2-40B4-BE49-F238E27FC236}">
                <a16:creationId xmlns:a16="http://schemas.microsoft.com/office/drawing/2014/main" id="{7723E3E1-CFC3-419C-91AC-58B0292D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</p:spTree>
    <p:extLst>
      <p:ext uri="{BB962C8B-B14F-4D97-AF65-F5344CB8AC3E}">
        <p14:creationId xmlns:p14="http://schemas.microsoft.com/office/powerpoint/2010/main" val="44101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4399A168-BF99-4020-B7A9-119122BC522C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C7BF75-4813-49A2-A48D-588FED8D2574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>
              <a:ea typeface="ヒラギノ角ゴ Pro W3" charset="-128"/>
            </a:endParaRPr>
          </a:p>
        </p:txBody>
      </p:sp>
      <p:sp>
        <p:nvSpPr>
          <p:cNvPr id="23556" name="Placeholder 1030">
            <a:extLst>
              <a:ext uri="{FF2B5EF4-FFF2-40B4-BE49-F238E27FC236}">
                <a16:creationId xmlns:a16="http://schemas.microsoft.com/office/drawing/2014/main" id="{A1B1804D-DB71-4AB6-A695-11583996E8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/>
            <a:r>
              <a:rPr lang="en-US" altLang="fr-FR" sz="2400" b="1" dirty="0" err="1"/>
              <a:t>L'influence</a:t>
            </a:r>
            <a:r>
              <a:rPr lang="en-US" altLang="fr-FR" sz="2400" b="1" dirty="0"/>
              <a:t> de la gestion des </a:t>
            </a:r>
            <a:r>
              <a:rPr lang="en-US" altLang="fr-FR" sz="2400" b="1" dirty="0" err="1"/>
              <a:t>ressources</a:t>
            </a:r>
            <a:r>
              <a:rPr lang="en-US" altLang="fr-FR" sz="2400" b="1" dirty="0"/>
              <a:t> </a:t>
            </a:r>
            <a:r>
              <a:rPr lang="en-US" altLang="fr-FR" sz="2400" b="1" dirty="0" err="1"/>
              <a:t>humaines</a:t>
            </a:r>
            <a:r>
              <a:rPr lang="en-US" altLang="fr-FR" sz="2400" b="1" dirty="0"/>
              <a:t> sur la </a:t>
            </a:r>
            <a:r>
              <a:rPr lang="en-US" altLang="fr-FR" sz="2400" b="1" dirty="0" err="1"/>
              <a:t>santé</a:t>
            </a:r>
            <a:r>
              <a:rPr lang="en-US" altLang="fr-FR" sz="2400" b="1" dirty="0"/>
              <a:t> et la </a:t>
            </a:r>
            <a:r>
              <a:rPr lang="en-US" altLang="fr-FR" sz="2400" b="1" dirty="0" err="1"/>
              <a:t>sécurité</a:t>
            </a:r>
            <a:r>
              <a:rPr lang="en-US" altLang="fr-FR" sz="2400" b="1"/>
              <a:t> du travail</a:t>
            </a:r>
            <a:br>
              <a:rPr lang="en-US" altLang="fr-FR" sz="2400" b="1" dirty="0">
                <a:cs typeface="Arial" panose="020B0604020202020204" pitchFamily="34" charset="0"/>
              </a:rPr>
            </a:br>
            <a:br>
              <a:rPr lang="fr-CA" altLang="fr-FR" sz="2000" dirty="0">
                <a:cs typeface="Arial"/>
              </a:rPr>
            </a:br>
            <a:endParaRPr lang="en-US" altLang="fr-FR" sz="2400">
              <a:solidFill>
                <a:schemeClr val="tx1"/>
              </a:solidFill>
            </a:endParaRPr>
          </a:p>
        </p:txBody>
      </p:sp>
      <p:sp>
        <p:nvSpPr>
          <p:cNvPr id="23557" name="Placeholder 2">
            <a:extLst>
              <a:ext uri="{FF2B5EF4-FFF2-40B4-BE49-F238E27FC236}">
                <a16:creationId xmlns:a16="http://schemas.microsoft.com/office/drawing/2014/main" id="{6AC4DDFB-75C8-4EA1-8E92-7AE83405F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3558" name="ZoneTexte 5">
            <a:extLst>
              <a:ext uri="{FF2B5EF4-FFF2-40B4-BE49-F238E27FC236}">
                <a16:creationId xmlns:a16="http://schemas.microsoft.com/office/drawing/2014/main" id="{7723E3E1-CFC3-419C-91AC-58B0292D7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pic>
        <p:nvPicPr>
          <p:cNvPr id="3" name="Diagramme 3" descr="Diagram&#10;&#10;Description automatically generated">
            <a:extLst>
              <a:ext uri="{FF2B5EF4-FFF2-40B4-BE49-F238E27FC236}">
                <a16:creationId xmlns:a16="http://schemas.microsoft.com/office/drawing/2014/main" id="{B56917BB-B6C0-4EE8-8B5A-796A907770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2676525"/>
            <a:ext cx="4889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2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D9A0259D-B90D-4AC6-A02A-D311CD1CC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24975" cy="6858000"/>
          </a:xfrm>
          <a:prstGeom prst="rect">
            <a:avLst/>
          </a:prstGeom>
          <a:solidFill>
            <a:srgbClr val="C9CB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100" b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3BBCBC08-FE2E-4516-99D9-EBCE2E9C78A1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E6FC570-0DA9-4E72-ABAE-A370F1918D6B}" type="slidenum">
              <a:rPr lang="fr-CA" altLang="fr-FR" sz="1400">
                <a:solidFill>
                  <a:schemeClr val="bg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>
              <a:solidFill>
                <a:schemeClr val="bg1"/>
              </a:solidFill>
              <a:ea typeface="ヒラギノ角ゴ Pro W3" charset="-128"/>
            </a:endParaRPr>
          </a:p>
        </p:txBody>
      </p:sp>
      <p:sp>
        <p:nvSpPr>
          <p:cNvPr id="25604" name="Placeholder 1030">
            <a:extLst>
              <a:ext uri="{FF2B5EF4-FFF2-40B4-BE49-F238E27FC236}">
                <a16:creationId xmlns:a16="http://schemas.microsoft.com/office/drawing/2014/main" id="{AE30D530-E9F1-40A6-82DF-2C28D01C43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7388" y="463550"/>
            <a:ext cx="7772400" cy="474663"/>
          </a:xfrm>
        </p:spPr>
        <p:txBody>
          <a:bodyPr anchor="t"/>
          <a:lstStyle/>
          <a:p>
            <a:pPr eaLnBrk="1" hangingPunct="1"/>
            <a:r>
              <a:rPr lang="en-US" altLang="fr-FR" sz="1800" b="1">
                <a:solidFill>
                  <a:schemeClr val="bg1"/>
                </a:solidFill>
              </a:rPr>
              <a:t>14.2 Les aspects juridiques de la santé et de la sécurité du travail</a:t>
            </a:r>
            <a:endParaRPr lang="en-US" altLang="fr-FR" sz="1800">
              <a:solidFill>
                <a:schemeClr val="bg1"/>
              </a:solidFill>
            </a:endParaRPr>
          </a:p>
        </p:txBody>
      </p:sp>
      <p:pic>
        <p:nvPicPr>
          <p:cNvPr id="6" name="Espace réservé du contenu 2">
            <a:extLst>
              <a:ext uri="{FF2B5EF4-FFF2-40B4-BE49-F238E27FC236}">
                <a16:creationId xmlns:a16="http://schemas.microsoft.com/office/drawing/2014/main" id="{46E0EE52-6ED8-4BCD-B393-00C25CD8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970316"/>
            <a:ext cx="6552728" cy="562238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54170C01-C853-45B9-99B2-4C4831F0E61B}"/>
              </a:ext>
            </a:extLst>
          </p:cNvPr>
          <p:cNvSpPr txBox="1">
            <a:spLocks noGrp="1"/>
          </p:cNvSpPr>
          <p:nvPr/>
        </p:nvSpPr>
        <p:spPr bwMode="auto">
          <a:xfrm>
            <a:off x="6569075" y="6396038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4F3D4D9-13E8-40CF-BF23-B91CD326518E}" type="slidenum">
              <a:rPr lang="fr-CA" altLang="fr-FR" sz="1400"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>
              <a:ea typeface="ヒラギノ角ゴ Pro W3" charset="-128"/>
            </a:endParaRPr>
          </a:p>
        </p:txBody>
      </p:sp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3B4F31C9-E3DF-4985-9EA4-9C8EE334B9D0}"/>
              </a:ext>
            </a:extLst>
          </p:cNvPr>
          <p:cNvPicPr>
            <a:picLocks noGrp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2971800"/>
            <a:ext cx="7810500" cy="2070100"/>
          </a:xfrm>
        </p:spPr>
      </p:pic>
      <p:sp>
        <p:nvSpPr>
          <p:cNvPr id="27652" name="Placeholder 1030">
            <a:extLst>
              <a:ext uri="{FF2B5EF4-FFF2-40B4-BE49-F238E27FC236}">
                <a16:creationId xmlns:a16="http://schemas.microsoft.com/office/drawing/2014/main" id="{1540931C-BC39-44FE-9D3D-3C2E3BD623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96975"/>
            <a:ext cx="7772400" cy="431800"/>
          </a:xfrm>
        </p:spPr>
        <p:txBody>
          <a:bodyPr anchor="t"/>
          <a:lstStyle/>
          <a:p>
            <a:pPr algn="l" eaLnBrk="1" hangingPunct="1"/>
            <a:r>
              <a:rPr lang="en-US" altLang="fr-FR" sz="2400" b="1"/>
              <a:t>Les principales dispositions législatives en matière de SST</a:t>
            </a:r>
          </a:p>
        </p:txBody>
      </p:sp>
      <p:sp>
        <p:nvSpPr>
          <p:cNvPr id="27653" name="Placeholder 2">
            <a:extLst>
              <a:ext uri="{FF2B5EF4-FFF2-40B4-BE49-F238E27FC236}">
                <a16:creationId xmlns:a16="http://schemas.microsoft.com/office/drawing/2014/main" id="{3E42875B-6455-4FBD-904E-D9D15379F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396038"/>
            <a:ext cx="586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chemeClr val="tx2"/>
                </a:solidFill>
                <a:ea typeface="ヒラギノ角ゴ Pro W3" charset="-128"/>
              </a:rPr>
              <a:t>CHAPITRE 14</a:t>
            </a:r>
            <a:r>
              <a:rPr lang="en-US" altLang="fr-FR" sz="1100">
                <a:solidFill>
                  <a:schemeClr val="tx2"/>
                </a:solidFill>
                <a:ea typeface="ヒラギノ角ゴ Pro W3" charset="-128"/>
              </a:rPr>
              <a:t> LA SANTÉ ET LE BIEN-ÊTRE AU TRAVAIL</a:t>
            </a:r>
            <a:endParaRPr lang="en-US" altLang="fr-FR" sz="1200" i="1">
              <a:solidFill>
                <a:schemeClr val="tx2"/>
              </a:solidFill>
              <a:ea typeface="ヒラギノ角ゴ Pro W3" charset="-128"/>
            </a:endParaRPr>
          </a:p>
        </p:txBody>
      </p:sp>
      <p:sp>
        <p:nvSpPr>
          <p:cNvPr id="27654" name="ZoneTexte 5">
            <a:extLst>
              <a:ext uri="{FF2B5EF4-FFF2-40B4-BE49-F238E27FC236}">
                <a16:creationId xmlns:a16="http://schemas.microsoft.com/office/drawing/2014/main" id="{F9672D8C-FF11-40DB-B428-5692F0C5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351588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© </a:t>
            </a:r>
            <a:r>
              <a:rPr lang="fr-FR" altLang="fr-FR" sz="900" dirty="0" err="1">
                <a:ea typeface="ヒラギノ角ゴ Pro W3" charset="-128"/>
              </a:rPr>
              <a:t>ERPI</a:t>
            </a:r>
            <a:r>
              <a:rPr lang="fr-FR" altLang="fr-FR" sz="900" dirty="0">
                <a:ea typeface="ヒラギノ角ゴ Pro W3" charset="-128"/>
              </a:rPr>
              <a:t>, tous droits réservés.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900" dirty="0">
                <a:ea typeface="ヒラギノ角ゴ Pro W3" charset="-128"/>
              </a:rPr>
              <a:t>Reproduction sur support papier autorisée aux utilisateurs du manuel.</a:t>
            </a:r>
          </a:p>
        </p:txBody>
      </p:sp>
      <p:sp>
        <p:nvSpPr>
          <p:cNvPr id="27655" name="Slide Number Placeholder 6">
            <a:extLst>
              <a:ext uri="{FF2B5EF4-FFF2-40B4-BE49-F238E27FC236}">
                <a16:creationId xmlns:a16="http://schemas.microsoft.com/office/drawing/2014/main" id="{C4D244DA-9838-4269-8568-F5AAF5B77E9C}"/>
              </a:ext>
            </a:extLst>
          </p:cNvPr>
          <p:cNvSpPr txBox="1">
            <a:spLocks noGrp="1"/>
          </p:cNvSpPr>
          <p:nvPr/>
        </p:nvSpPr>
        <p:spPr bwMode="auto">
          <a:xfrm>
            <a:off x="242888" y="233363"/>
            <a:ext cx="83835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CA" altLang="fr-FR" sz="1100" b="1">
                <a:ea typeface="ヒラギノ角ゴ Pro W3" charset="-128"/>
              </a:rPr>
              <a:t>14.2 </a:t>
            </a:r>
            <a:r>
              <a:rPr lang="fr-CA" altLang="fr-FR" sz="1100">
                <a:ea typeface="ヒラギノ角ゴ Pro W3" charset="-128"/>
              </a:rPr>
              <a:t>SUITE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e_physique_xxi TOME_A">
  <a:themeElements>
    <a:clrScheme name="Nouvelle pré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é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r" eaLnBrk="1" hangingPunct="1">
          <a:spcBef>
            <a:spcPct val="0"/>
          </a:spcBef>
          <a:buFontTx/>
          <a:buNone/>
          <a:defRPr sz="1100" b="1" dirty="0">
            <a:solidFill>
              <a:schemeClr val="tx2"/>
            </a:solidFill>
            <a:ea typeface="ヒラギノ角ゴ Pro W3" panose="020B0300000000000000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F6307B67264E8C171B4715F369EA" ma:contentTypeVersion="12" ma:contentTypeDescription="Create a new document." ma:contentTypeScope="" ma:versionID="2b40045fb8d89b348f6a2bf9622bd4ca">
  <xsd:schema xmlns:xsd="http://www.w3.org/2001/XMLSchema" xmlns:xs="http://www.w3.org/2001/XMLSchema" xmlns:p="http://schemas.microsoft.com/office/2006/metadata/properties" xmlns:ns3="52004f63-f070-4f41-b1e2-ce4fca413533" xmlns:ns4="0ee35f27-655c-47c2-90f1-692ebe9f4ad8" targetNamespace="http://schemas.microsoft.com/office/2006/metadata/properties" ma:root="true" ma:fieldsID="95c1ffec81674acb2667323be209df98" ns3:_="" ns4:_="">
    <xsd:import namespace="52004f63-f070-4f41-b1e2-ce4fca413533"/>
    <xsd:import namespace="0ee35f27-655c-47c2-90f1-692ebe9f4a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04f63-f070-4f41-b1e2-ce4fca4135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35f27-655c-47c2-90f1-692ebe9f4a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C0EEB3-F49D-4938-B306-5AEEDED743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871A1-881A-437E-B60B-FEF2F8F75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04f63-f070-4f41-b1e2-ce4fca413533"/>
    <ds:schemaRef ds:uri="0ee35f27-655c-47c2-90f1-692ebe9f4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BBC944-3657-4C07-B29E-14211B23AD4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004f63-f070-4f41-b1e2-ce4fca413533"/>
    <ds:schemaRef ds:uri="http://purl.org/dc/elements/1.1/"/>
    <ds:schemaRef ds:uri="http://schemas.microsoft.com/office/2006/metadata/properties"/>
    <ds:schemaRef ds:uri="0ee35f27-655c-47c2-90f1-692ebe9f4ad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Modele_physique_xxi TOME_A.pot</Template>
  <TotalTime>1186</TotalTime>
  <Words>1545</Words>
  <Application>Microsoft Office PowerPoint</Application>
  <PresentationFormat>Affichage à l'écran (4:3)</PresentationFormat>
  <Paragraphs>206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Modele_physique_xxi TOME_A</vt:lpstr>
      <vt:lpstr>Présentation PowerPoint</vt:lpstr>
      <vt:lpstr> Chapitre 14</vt:lpstr>
      <vt:lpstr>Plan de chapitre</vt:lpstr>
      <vt:lpstr>Présentation PowerPoint</vt:lpstr>
      <vt:lpstr>14.1 Le contexte de la gestion de la santé et de la sécurité du travail </vt:lpstr>
      <vt:lpstr>Gérer la SST, des coûts mais surtout des avantages… </vt:lpstr>
      <vt:lpstr>L'influence de la gestion des ressources humaines sur la santé et la sécurité du travail  </vt:lpstr>
      <vt:lpstr>14.2 Les aspects juridiques de la santé et de la sécurité du travail</vt:lpstr>
      <vt:lpstr>Les principales dispositions législatives en matière de SST</vt:lpstr>
      <vt:lpstr>Les composantes d'un programme de prévention</vt:lpstr>
      <vt:lpstr>14.3 Les risques professionnels</vt:lpstr>
      <vt:lpstr>14.4 La prévention des maladies professionnelles et  des accidents du travail</vt:lpstr>
      <vt:lpstr>Les étapes d’un programme de prévention </vt:lpstr>
      <vt:lpstr>Les moyens de prévention </vt:lpstr>
      <vt:lpstr>Les exemples de prévention des risques pour la santé : les blessures au dos et le sida </vt:lpstr>
      <vt:lpstr>La promotion proactive de la SST </vt:lpstr>
      <vt:lpstr>Les moyens de contrôle de la SST </vt:lpstr>
      <vt:lpstr>Présentation PowerPoint</vt:lpstr>
      <vt:lpstr>14.5 Les déterminants du bien-être au travail</vt:lpstr>
      <vt:lpstr>14.6 Les fléaux contemporains du monde du travail</vt:lpstr>
      <vt:lpstr>La violence au travail : une définition</vt:lpstr>
      <vt:lpstr>Le stress professionnel : une définition </vt:lpstr>
      <vt:lpstr>Les effets du stress au travail  </vt:lpstr>
      <vt:lpstr>14.7 Les interventions en vue d’éliminer la violence au travail</vt:lpstr>
      <vt:lpstr>14.8 Les interventions en vue d’améliorer la santé et le bien-être au travail</vt:lpstr>
      <vt:lpstr>14.9 L’évaluation des activités en santé et sécurité du travail </vt:lpstr>
      <vt:lpstr>Questions d’entrevue utiles lors de la vérification opérationnelle de la GRH en matière de santé et de sécurité du travail</vt:lpstr>
      <vt:lpstr>Les indices de ressources humaines en matière de santé et de sécurité du travail</vt:lpstr>
    </vt:vector>
  </TitlesOfParts>
  <Company>•••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 Tremblay</dc:creator>
  <cp:lastModifiedBy>Hennequart, Pauline</cp:lastModifiedBy>
  <cp:revision>187</cp:revision>
  <cp:lastPrinted>2012-11-19T20:15:19Z</cp:lastPrinted>
  <dcterms:created xsi:type="dcterms:W3CDTF">2010-06-17T13:05:13Z</dcterms:created>
  <dcterms:modified xsi:type="dcterms:W3CDTF">2023-06-13T14:46:19Z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0x01010060EEF6307B67264E8C171B4715F369EA</vt:lpwstr>
  </property>
</Properties>
</file>